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3" r:id="rId1"/>
  </p:sldMasterIdLst>
  <p:notesMasterIdLst>
    <p:notesMasterId r:id="rId13"/>
  </p:notesMasterIdLst>
  <p:handoutMasterIdLst>
    <p:handoutMasterId r:id="rId14"/>
  </p:handoutMasterIdLst>
  <p:sldIdLst>
    <p:sldId id="336" r:id="rId2"/>
    <p:sldId id="387" r:id="rId3"/>
    <p:sldId id="491" r:id="rId4"/>
    <p:sldId id="485" r:id="rId5"/>
    <p:sldId id="488" r:id="rId6"/>
    <p:sldId id="489" r:id="rId7"/>
    <p:sldId id="490" r:id="rId8"/>
    <p:sldId id="486" r:id="rId9"/>
    <p:sldId id="492" r:id="rId10"/>
    <p:sldId id="495" r:id="rId11"/>
    <p:sldId id="41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shar, Dagan" initials="ED" lastIdx="20" clrIdx="0">
    <p:extLst>
      <p:ext uri="{19B8F6BF-5375-455C-9EA6-DF929625EA0E}">
        <p15:presenceInfo xmlns:p15="http://schemas.microsoft.com/office/powerpoint/2012/main" userId="S-1-5-21-2052111302-1275210071-1644491937-715482" providerId="AD"/>
      </p:ext>
    </p:extLst>
  </p:cmAuthor>
  <p:cmAuthor id="2" name="Bryan Mackenzie" initials="BM" lastIdx="9" clrIdx="1">
    <p:extLst>
      <p:ext uri="{19B8F6BF-5375-455C-9EA6-DF929625EA0E}">
        <p15:presenceInfo xmlns:p15="http://schemas.microsoft.com/office/powerpoint/2012/main" userId="db25790c222d64e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B9D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2" autoAdjust="0"/>
    <p:restoredTop sz="56938" autoAdjust="0"/>
  </p:normalViewPr>
  <p:slideViewPr>
    <p:cSldViewPr snapToGrid="0">
      <p:cViewPr varScale="1">
        <p:scale>
          <a:sx n="69" d="100"/>
          <a:sy n="69" d="100"/>
        </p:scale>
        <p:origin x="2448" y="66"/>
      </p:cViewPr>
      <p:guideLst>
        <p:guide orient="horz" pos="2160"/>
        <p:guide pos="3840"/>
      </p:guideLst>
    </p:cSldViewPr>
  </p:slideViewPr>
  <p:notesTextViewPr>
    <p:cViewPr>
      <p:scale>
        <a:sx n="1" d="1"/>
        <a:sy n="1" d="1"/>
      </p:scale>
      <p:origin x="0" y="0"/>
    </p:cViewPr>
  </p:notesTextViewPr>
  <p:sorterViewPr>
    <p:cViewPr>
      <p:scale>
        <a:sx n="100" d="100"/>
        <a:sy n="100" d="100"/>
      </p:scale>
      <p:origin x="0" y="-13997"/>
    </p:cViewPr>
  </p:sorterViewPr>
  <p:notesViewPr>
    <p:cSldViewPr snapToGrid="0">
      <p:cViewPr varScale="1">
        <p:scale>
          <a:sx n="95" d="100"/>
          <a:sy n="95" d="100"/>
        </p:scale>
        <p:origin x="3658" y="2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C2FF4F-8C25-4D53-BABA-B0FE74E5FAAB}" type="datetimeFigureOut">
              <a:rPr lang="en-US" smtClean="0"/>
              <a:t>3/26/2015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D88430-BCD6-41FF-9DB4-F505BF7F4B81}" type="slidenum">
              <a:rPr lang="en-US" smtClean="0"/>
              <a:t>‹#›</a:t>
            </a:fld>
            <a:endParaRPr lang="en-US"/>
          </a:p>
        </p:txBody>
      </p:sp>
    </p:spTree>
    <p:extLst>
      <p:ext uri="{BB962C8B-B14F-4D97-AF65-F5344CB8AC3E}">
        <p14:creationId xmlns:p14="http://schemas.microsoft.com/office/powerpoint/2010/main" val="33312171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C2CBFC-3EF3-422F-BB0C-34CAD46332F5}" type="datetimeFigureOut">
              <a:rPr lang="en-US" smtClean="0"/>
              <a:t>3/26/2015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083808-F3D1-4C73-A7D3-B85FCBFF6C71}" type="slidenum">
              <a:rPr lang="en-US" smtClean="0"/>
              <a:t>‹#›</a:t>
            </a:fld>
            <a:endParaRPr lang="en-US"/>
          </a:p>
        </p:txBody>
      </p:sp>
    </p:spTree>
    <p:extLst>
      <p:ext uri="{BB962C8B-B14F-4D97-AF65-F5344CB8AC3E}">
        <p14:creationId xmlns:p14="http://schemas.microsoft.com/office/powerpoint/2010/main" val="27310290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1</a:t>
            </a:fld>
            <a:endParaRPr lang="en-US"/>
          </a:p>
        </p:txBody>
      </p:sp>
    </p:spTree>
    <p:extLst>
      <p:ext uri="{BB962C8B-B14F-4D97-AF65-F5344CB8AC3E}">
        <p14:creationId xmlns:p14="http://schemas.microsoft.com/office/powerpoint/2010/main" val="1022714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0" dirty="0" smtClean="0">
                <a:solidFill>
                  <a:schemeClr val="accent1"/>
                </a:solidFill>
              </a:rPr>
              <a:t>In this version we created</a:t>
            </a:r>
            <a:r>
              <a:rPr lang="en-US" sz="1600" b="0" baseline="0" dirty="0" smtClean="0">
                <a:solidFill>
                  <a:schemeClr val="accent1"/>
                </a:solidFill>
              </a:rPr>
              <a:t> a </a:t>
            </a:r>
            <a:r>
              <a:rPr lang="en-US" sz="1600" dirty="0" smtClean="0">
                <a:solidFill>
                  <a:schemeClr val="accent1"/>
                </a:solidFill>
              </a:rPr>
              <a:t>static feedback model seen on the top right of the screen. This indicates to the user their current action. </a:t>
            </a:r>
            <a:r>
              <a:rPr lang="en-US" sz="1600" b="0" dirty="0" smtClean="0">
                <a:solidFill>
                  <a:schemeClr val="accent1"/>
                </a:solidFill>
              </a:rPr>
              <a:t>As </a:t>
            </a:r>
            <a:r>
              <a:rPr lang="en-US" sz="1600" b="0" baseline="0" dirty="0" smtClean="0">
                <a:solidFill>
                  <a:schemeClr val="accent1"/>
                </a:solidFill>
              </a:rPr>
              <a:t>we watch the video I would like you to think about a few things: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0" baseline="0" dirty="0" smtClean="0">
                <a:solidFill>
                  <a:schemeClr val="accent1"/>
                </a:solidFill>
              </a:rPr>
              <a:t>Is the feedback responsive?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0" baseline="0" dirty="0" smtClean="0">
                <a:solidFill>
                  <a:schemeClr val="accent1"/>
                </a:solidFill>
              </a:rPr>
              <a:t>Does the feedback make sense?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0" baseline="0" dirty="0" smtClean="0">
                <a:solidFill>
                  <a:schemeClr val="accent1"/>
                </a:solidFill>
              </a:rPr>
              <a:t>Does the feedback detract from the experience?</a:t>
            </a:r>
            <a:endParaRPr lang="en-US" sz="1600" b="1" baseline="0" dirty="0" smtClean="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baseline="0" dirty="0" smtClean="0">
                <a:solidFill>
                  <a:schemeClr val="accent1"/>
                </a:solidFill>
              </a:rPr>
              <a:t>Play Video</a:t>
            </a:r>
            <a:endParaRPr lang="en-US" sz="1600" b="0" dirty="0" smtClean="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0" dirty="0" smtClean="0">
                <a:solidFill>
                  <a:schemeClr val="accent1"/>
                </a:solidFill>
              </a:rPr>
              <a:t>What are your</a:t>
            </a:r>
            <a:r>
              <a:rPr lang="en-US" sz="1600" b="0" baseline="0" dirty="0" smtClean="0">
                <a:solidFill>
                  <a:schemeClr val="accent1"/>
                </a:solidFill>
              </a:rPr>
              <a:t> thoughts / observations on the experience?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600" b="0" dirty="0" smtClean="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0" dirty="0" smtClean="0">
                <a:solidFill>
                  <a:schemeClr val="accent1"/>
                </a:solidFill>
              </a:rPr>
              <a:t>After competing user testing on this version </a:t>
            </a:r>
            <a:r>
              <a:rPr lang="en-US" sz="1600" dirty="0" smtClean="0">
                <a:solidFill>
                  <a:schemeClr val="accent1"/>
                </a:solidFill>
              </a:rPr>
              <a:t>we found that the </a:t>
            </a:r>
            <a:r>
              <a:rPr lang="en-US" sz="1600" baseline="0" dirty="0" smtClean="0">
                <a:solidFill>
                  <a:schemeClr val="accent1"/>
                </a:solidFill>
              </a:rPr>
              <a:t>feedback mechanism did not work well. Why? Well when users interact </a:t>
            </a:r>
            <a:r>
              <a:rPr lang="en-US" sz="1600" dirty="0" smtClean="0">
                <a:solidFill>
                  <a:schemeClr val="accent1"/>
                </a:solidFill>
              </a:rPr>
              <a:t>with web page</a:t>
            </a:r>
            <a:r>
              <a:rPr lang="en-US" sz="1600" baseline="0" dirty="0" smtClean="0">
                <a:solidFill>
                  <a:schemeClr val="accent1"/>
                </a:solidFill>
              </a:rPr>
              <a:t> content</a:t>
            </a:r>
            <a:r>
              <a:rPr lang="en-US" sz="1600" dirty="0" smtClean="0">
                <a:solidFill>
                  <a:schemeClr val="accent1"/>
                </a:solidFill>
              </a:rPr>
              <a:t>, the user wants </a:t>
            </a:r>
            <a:r>
              <a:rPr lang="en-US" sz="1600" baseline="0" dirty="0" smtClean="0">
                <a:solidFill>
                  <a:schemeClr val="accent1"/>
                </a:solidFill>
              </a:rPr>
              <a:t>to </a:t>
            </a:r>
            <a:r>
              <a:rPr lang="en-US" sz="1600" dirty="0" smtClean="0">
                <a:solidFill>
                  <a:schemeClr val="accent1"/>
                </a:solidFill>
              </a:rPr>
              <a:t>be looking at the content, not a visual box indicating they are interacting with content</a:t>
            </a:r>
            <a:r>
              <a:rPr lang="en-US" sz="1600" baseline="0" dirty="0" smtClean="0">
                <a:solidFill>
                  <a:schemeClr val="accent1"/>
                </a:solidFill>
              </a:rPr>
              <a:t> correctly. Also, the observe delay for scrolling when hovering and holding was perceived as latency. </a:t>
            </a:r>
            <a:endParaRPr lang="en-US" sz="1600" b="0" baseline="0" dirty="0" smtClean="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600" b="0" baseline="0" dirty="0" smtClean="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0" baseline="0" dirty="0" smtClean="0">
                <a:solidFill>
                  <a:schemeClr val="accent1"/>
                </a:solidFill>
              </a:rPr>
              <a:t>//back up info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dirty="0" smtClean="0">
                <a:solidFill>
                  <a:schemeClr val="accent1"/>
                </a:solidFill>
              </a:rPr>
              <a:t>Feedback</a:t>
            </a:r>
            <a:r>
              <a:rPr lang="en-US" sz="1600" b="1" baseline="0" dirty="0" smtClean="0">
                <a:solidFill>
                  <a:schemeClr val="accent1"/>
                </a:solidFill>
              </a:rPr>
              <a:t> model One</a:t>
            </a:r>
            <a:r>
              <a:rPr lang="en-US" sz="1600" b="1" dirty="0" smtClean="0">
                <a:solidFill>
                  <a:schemeClr val="accent1"/>
                </a:solidFill>
              </a:rPr>
              <a:t>: </a:t>
            </a:r>
            <a:r>
              <a:rPr lang="en-US" sz="1600" dirty="0" smtClean="0">
                <a:solidFill>
                  <a:schemeClr val="accent1"/>
                </a:solidFill>
              </a:rPr>
              <a:t>issue</a:t>
            </a:r>
            <a:r>
              <a:rPr lang="en-US" sz="1600" b="1" dirty="0" smtClean="0">
                <a:solidFill>
                  <a:schemeClr val="accent1"/>
                </a:solidFill>
              </a:rPr>
              <a:t> </a:t>
            </a:r>
            <a:r>
              <a:rPr lang="en-US" sz="1600" dirty="0" smtClean="0">
                <a:solidFill>
                  <a:schemeClr val="accent1"/>
                </a:solidFill>
              </a:rPr>
              <a:t>with static feedback on the top right of the page was used to indicate to the user successful interactions. The problem… when interacting with web pages, the user is looking at the content, not a visual box indicating they are interacting with content. Let’s take a look at a video of</a:t>
            </a:r>
            <a:r>
              <a:rPr lang="en-US" sz="1600" baseline="0" dirty="0" smtClean="0">
                <a:solidFill>
                  <a:schemeClr val="accent1"/>
                </a:solidFill>
              </a:rPr>
              <a:t> the first feedback prototype.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600" dirty="0"/>
          </a:p>
        </p:txBody>
      </p:sp>
      <p:sp>
        <p:nvSpPr>
          <p:cNvPr id="4" name="Slide Number Placeholder 3"/>
          <p:cNvSpPr>
            <a:spLocks noGrp="1"/>
          </p:cNvSpPr>
          <p:nvPr>
            <p:ph type="sldNum" sz="quarter" idx="10"/>
          </p:nvPr>
        </p:nvSpPr>
        <p:spPr/>
        <p:txBody>
          <a:bodyPr/>
          <a:lstStyle/>
          <a:p>
            <a:fld id="{15574581-6476-4228-B5BE-2BC5B2A25AF6}" type="slidenum">
              <a:rPr lang="he-IL" smtClean="0"/>
              <a:t>10</a:t>
            </a:fld>
            <a:endParaRPr lang="he-IL"/>
          </a:p>
        </p:txBody>
      </p:sp>
    </p:spTree>
    <p:extLst>
      <p:ext uri="{BB962C8B-B14F-4D97-AF65-F5344CB8AC3E}">
        <p14:creationId xmlns:p14="http://schemas.microsoft.com/office/powerpoint/2010/main" val="3615906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a:t>
            </a:r>
            <a:r>
              <a:rPr lang="en-US" baseline="0" dirty="0" smtClean="0"/>
              <a:t> presentation we’ll be looking at a experience design with a focus on gestures. We’ll cover a few examples and look at the different aspects to consider when developing and application that uses gestures. </a:t>
            </a:r>
          </a:p>
          <a:p>
            <a:endParaRPr lang="en-US" b="0" baseline="0" dirty="0" smtClean="0"/>
          </a:p>
          <a:p>
            <a:r>
              <a:rPr lang="en-US" b="0" baseline="0" dirty="0" smtClean="0"/>
              <a:t>Specifically we’ll look at </a:t>
            </a:r>
            <a:r>
              <a:rPr lang="en-US" sz="1200" b="0" dirty="0" smtClean="0"/>
              <a:t>A Feedback Case Study, developing with user</a:t>
            </a:r>
            <a:r>
              <a:rPr lang="en-US" sz="1200" b="0" baseline="0" dirty="0" smtClean="0"/>
              <a:t> action </a:t>
            </a:r>
            <a:r>
              <a:rPr lang="en-US" sz="1200" b="0" dirty="0" smtClean="0"/>
              <a:t>Forgiveness in mind. Considerations for</a:t>
            </a:r>
            <a:r>
              <a:rPr lang="en-US" sz="1200" b="0" baseline="0" dirty="0" smtClean="0"/>
              <a:t> </a:t>
            </a:r>
            <a:r>
              <a:rPr lang="en-US" sz="1200" b="0" dirty="0" smtClean="0"/>
              <a:t>keeping</a:t>
            </a:r>
            <a:r>
              <a:rPr lang="en-US" sz="1200" b="0" baseline="0" dirty="0" smtClean="0"/>
              <a:t> </a:t>
            </a:r>
            <a:r>
              <a:rPr lang="en-US" sz="1200" b="0" dirty="0" smtClean="0"/>
              <a:t>Consistency and user expectation,</a:t>
            </a:r>
            <a:r>
              <a:rPr lang="en-US" sz="1200" b="0" baseline="0" dirty="0" smtClean="0"/>
              <a:t> and developing reliable gestures that are user friendly.  </a:t>
            </a:r>
            <a:r>
              <a:rPr lang="en-US" sz="1200" b="1" baseline="0" dirty="0" smtClean="0"/>
              <a:t>Let’s jump right in to the case study on feedback. Click</a:t>
            </a:r>
            <a:endParaRPr lang="en-US" b="1" dirty="0"/>
          </a:p>
        </p:txBody>
      </p:sp>
      <p:sp>
        <p:nvSpPr>
          <p:cNvPr id="4" name="Slide Number Placeholder 3"/>
          <p:cNvSpPr>
            <a:spLocks noGrp="1"/>
          </p:cNvSpPr>
          <p:nvPr>
            <p:ph type="sldNum" sz="quarter" idx="10"/>
          </p:nvPr>
        </p:nvSpPr>
        <p:spPr/>
        <p:txBody>
          <a:bodyPr/>
          <a:lstStyle/>
          <a:p>
            <a:fld id="{B7083808-F3D1-4C73-A7D3-B85FCBFF6C71}" type="slidenum">
              <a:rPr lang="en-US" smtClean="0"/>
              <a:t>2</a:t>
            </a:fld>
            <a:endParaRPr lang="en-US"/>
          </a:p>
        </p:txBody>
      </p:sp>
    </p:spTree>
    <p:extLst>
      <p:ext uri="{BB962C8B-B14F-4D97-AF65-F5344CB8AC3E}">
        <p14:creationId xmlns:p14="http://schemas.microsoft.com/office/powerpoint/2010/main" val="2748717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8925" lvl="1" indent="0">
              <a:buFont typeface="Arial" panose="020B0604020202020204" pitchFamily="34" charset="0"/>
              <a:buNone/>
            </a:pPr>
            <a:r>
              <a:rPr lang="en-US" sz="1600" b="0" dirty="0" smtClean="0">
                <a:solidFill>
                  <a:schemeClr val="accent1"/>
                </a:solidFill>
              </a:rPr>
              <a:t>Here</a:t>
            </a:r>
            <a:r>
              <a:rPr lang="en-US" sz="1600" b="0" baseline="0" dirty="0" smtClean="0">
                <a:solidFill>
                  <a:schemeClr val="accent1"/>
                </a:solidFill>
              </a:rPr>
              <a:t> we are going to take a look at some work we did with RealSense and web browsing.  During development we went through several User testing phases and learned quite a bit about design with user experience in mind and that the feedback mechanism was the quickest way to make or break an experience. </a:t>
            </a:r>
          </a:p>
          <a:p>
            <a:pPr marL="288925" lvl="1" indent="0">
              <a:buFont typeface="Arial" panose="020B0604020202020204" pitchFamily="34" charset="0"/>
              <a:buNone/>
            </a:pPr>
            <a:endParaRPr lang="en-US" sz="1600" b="0" dirty="0" smtClean="0">
              <a:solidFill>
                <a:schemeClr val="accent1"/>
              </a:solidFill>
            </a:endParaRPr>
          </a:p>
          <a:p>
            <a:pPr marL="288925" lvl="1" indent="0">
              <a:buFont typeface="Arial" panose="020B0604020202020204" pitchFamily="34" charset="0"/>
              <a:buNone/>
            </a:pPr>
            <a:r>
              <a:rPr lang="en-US" sz="1600" b="0" dirty="0" smtClean="0">
                <a:solidFill>
                  <a:schemeClr val="accent1"/>
                </a:solidFill>
              </a:rPr>
              <a:t>What I hope to convey here</a:t>
            </a:r>
            <a:r>
              <a:rPr lang="en-US" sz="1600" b="0" baseline="0" dirty="0" smtClean="0">
                <a:solidFill>
                  <a:schemeClr val="accent1"/>
                </a:solidFill>
              </a:rPr>
              <a:t> is that designing with feedback in mind for the best experience is rather simple and starts with a few simply questions:</a:t>
            </a:r>
          </a:p>
          <a:p>
            <a:pPr marL="574675" lvl="1" indent="-285750">
              <a:buFont typeface="Arial" panose="020B0604020202020204" pitchFamily="34" charset="0"/>
              <a:buChar char="•"/>
            </a:pPr>
            <a:r>
              <a:rPr lang="en-US" sz="1600" baseline="0" dirty="0" smtClean="0">
                <a:solidFill>
                  <a:schemeClr val="accent1"/>
                </a:solidFill>
              </a:rPr>
              <a:t>Is it responsive?</a:t>
            </a:r>
          </a:p>
          <a:p>
            <a:pPr marL="574675" lvl="1" indent="-285750">
              <a:buFont typeface="Arial" panose="020B0604020202020204" pitchFamily="34" charset="0"/>
              <a:buChar char="•"/>
            </a:pPr>
            <a:r>
              <a:rPr lang="en-US" sz="1600" baseline="0" dirty="0" smtClean="0">
                <a:solidFill>
                  <a:schemeClr val="accent1"/>
                </a:solidFill>
              </a:rPr>
              <a:t>Does the feedback make sense?</a:t>
            </a:r>
          </a:p>
          <a:p>
            <a:pPr marL="574675" lvl="1" indent="-285750">
              <a:buFont typeface="Arial" panose="020B0604020202020204" pitchFamily="34" charset="0"/>
              <a:buChar char="•"/>
            </a:pPr>
            <a:r>
              <a:rPr lang="en-US" sz="1600" baseline="0" dirty="0" smtClean="0">
                <a:solidFill>
                  <a:schemeClr val="accent1"/>
                </a:solidFill>
              </a:rPr>
              <a:t>Does the feedback detract from the experience?</a:t>
            </a:r>
            <a:endParaRPr lang="en-US" sz="1600" b="0" dirty="0" smtClean="0">
              <a:solidFill>
                <a:schemeClr val="accent1"/>
              </a:solidFill>
            </a:endParaRPr>
          </a:p>
          <a:p>
            <a:pPr marL="288925" lvl="1" indent="0">
              <a:buFont typeface="Arial" panose="020B0604020202020204" pitchFamily="34" charset="0"/>
              <a:buNone/>
            </a:pPr>
            <a:endParaRPr lang="en-US" sz="1600" b="1" dirty="0" smtClean="0">
              <a:solidFill>
                <a:schemeClr val="accent1"/>
              </a:solidFill>
            </a:endParaRPr>
          </a:p>
          <a:p>
            <a:pPr marL="288925"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0" baseline="0" dirty="0" smtClean="0">
                <a:solidFill>
                  <a:schemeClr val="accent1"/>
                </a:solidFill>
              </a:rPr>
              <a:t>We’ll start by looking at the application after the first round of user testing, once we incorporated the results from our users.  </a:t>
            </a:r>
            <a:r>
              <a:rPr lang="en-US" sz="1600" b="1" baseline="0" dirty="0" smtClean="0">
                <a:solidFill>
                  <a:schemeClr val="accent1"/>
                </a:solidFill>
              </a:rPr>
              <a:t>Click Video Link</a:t>
            </a:r>
            <a:endParaRPr lang="en-US" sz="1600" b="1" dirty="0" smtClean="0">
              <a:solidFill>
                <a:schemeClr val="accent1"/>
              </a:solidFill>
            </a:endParaRPr>
          </a:p>
          <a:p>
            <a:pPr marL="288925" lvl="1" indent="0">
              <a:buFont typeface="Arial" panose="020B0604020202020204" pitchFamily="34" charset="0"/>
              <a:buNone/>
            </a:pPr>
            <a:endParaRPr lang="en-US" sz="1600" b="1" dirty="0" smtClean="0">
              <a:solidFill>
                <a:schemeClr val="accent1"/>
              </a:solidFill>
            </a:endParaRPr>
          </a:p>
          <a:p>
            <a:pPr marL="288925"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0" dirty="0" smtClean="0">
                <a:solidFill>
                  <a:schemeClr val="accent1"/>
                </a:solidFill>
              </a:rPr>
              <a:t>Now</a:t>
            </a:r>
            <a:r>
              <a:rPr lang="en-US" sz="1600" b="0" baseline="0" dirty="0" smtClean="0">
                <a:solidFill>
                  <a:schemeClr val="accent1"/>
                </a:solidFill>
              </a:rPr>
              <a:t> let’s take a look at the result after we really thought about the content, the context and the feedback model. </a:t>
            </a:r>
            <a:r>
              <a:rPr lang="en-US" sz="1600" b="1" baseline="0" dirty="0" smtClean="0">
                <a:solidFill>
                  <a:schemeClr val="accent1"/>
                </a:solidFill>
              </a:rPr>
              <a:t>Click Demo Link</a:t>
            </a:r>
          </a:p>
          <a:p>
            <a:pPr marL="288925"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600" b="0" dirty="0" smtClean="0">
              <a:solidFill>
                <a:schemeClr val="accent1"/>
              </a:solidFill>
            </a:endParaRPr>
          </a:p>
          <a:p>
            <a:pPr marL="288925" lvl="1" indent="0">
              <a:buFont typeface="Arial" panose="020B0604020202020204" pitchFamily="34" charset="0"/>
              <a:buNone/>
            </a:pPr>
            <a:r>
              <a:rPr lang="en-US" sz="1600" b="1" dirty="0" smtClean="0">
                <a:solidFill>
                  <a:schemeClr val="accent1"/>
                </a:solidFill>
              </a:rPr>
              <a:t>Feedback Model Two: </a:t>
            </a:r>
            <a:r>
              <a:rPr lang="en-US" sz="1600" b="0" dirty="0" smtClean="0">
                <a:solidFill>
                  <a:schemeClr val="accent1"/>
                </a:solidFill>
              </a:rPr>
              <a:t>In the final version we went with</a:t>
            </a:r>
            <a:r>
              <a:rPr lang="en-US" sz="1600" b="0" baseline="0" dirty="0" smtClean="0">
                <a:solidFill>
                  <a:schemeClr val="accent1"/>
                </a:solidFill>
              </a:rPr>
              <a:t> a d</a:t>
            </a:r>
            <a:r>
              <a:rPr lang="en-US" sz="1600" dirty="0" smtClean="0">
                <a:solidFill>
                  <a:schemeClr val="accent1"/>
                </a:solidFill>
              </a:rPr>
              <a:t>ynamic approach to show the user real-time feedback on actions without detracting from the task, in this case content navigation and interaction.  </a:t>
            </a:r>
            <a:r>
              <a:rPr lang="en-US" sz="1600" b="0" i="0" dirty="0" smtClean="0">
                <a:solidFill>
                  <a:schemeClr val="accent1"/>
                </a:solidFill>
              </a:rPr>
              <a:t>The idea behind this experience is that</a:t>
            </a:r>
            <a:r>
              <a:rPr lang="en-US" sz="1600" b="0" i="0" baseline="0" dirty="0" smtClean="0">
                <a:solidFill>
                  <a:schemeClr val="accent1"/>
                </a:solidFill>
              </a:rPr>
              <a:t> the user will spend most of there time cooking, not staring at the page, so we wanted to make interaction fast, and easy to the point where the user can focus on cooking and getting to the content they want with nominal effort. </a:t>
            </a:r>
            <a:endParaRPr lang="en-US" sz="1600" dirty="0" smtClean="0">
              <a:solidFill>
                <a:schemeClr val="accent1"/>
              </a:solidFill>
            </a:endParaRPr>
          </a:p>
          <a:p>
            <a:pPr marL="288925" lvl="1" indent="0">
              <a:buFont typeface="Arial" panose="020B0604020202020204" pitchFamily="34" charset="0"/>
              <a:buNone/>
            </a:pPr>
            <a:endParaRPr lang="en-US" sz="1600" dirty="0" smtClean="0">
              <a:solidFill>
                <a:schemeClr val="accent1"/>
              </a:solidFill>
            </a:endParaRPr>
          </a:p>
          <a:p>
            <a:pPr marL="288925" lvl="1" indent="0">
              <a:buFont typeface="Arial" panose="020B0604020202020204" pitchFamily="34" charset="0"/>
              <a:buNone/>
            </a:pPr>
            <a:r>
              <a:rPr lang="en-US" sz="1600" dirty="0" smtClean="0">
                <a:solidFill>
                  <a:schemeClr val="accent1"/>
                </a:solidFill>
              </a:rPr>
              <a:t>Again, the </a:t>
            </a:r>
            <a:r>
              <a:rPr lang="en-US" sz="1600" baseline="0" dirty="0" smtClean="0">
                <a:solidFill>
                  <a:schemeClr val="accent1"/>
                </a:solidFill>
              </a:rPr>
              <a:t>important questions to ask about feedback:</a:t>
            </a:r>
          </a:p>
          <a:p>
            <a:pPr marL="574675" lvl="1" indent="-285750">
              <a:buFont typeface="Arial" panose="020B0604020202020204" pitchFamily="34" charset="0"/>
              <a:buChar char="•"/>
            </a:pPr>
            <a:r>
              <a:rPr lang="en-US" sz="1600" baseline="0" dirty="0" smtClean="0">
                <a:solidFill>
                  <a:schemeClr val="accent1"/>
                </a:solidFill>
              </a:rPr>
              <a:t>Is it responsive?</a:t>
            </a:r>
          </a:p>
          <a:p>
            <a:pPr marL="574675" lvl="1" indent="-285750">
              <a:buFont typeface="Arial" panose="020B0604020202020204" pitchFamily="34" charset="0"/>
              <a:buChar char="•"/>
            </a:pPr>
            <a:r>
              <a:rPr lang="en-US" sz="1600" baseline="0" dirty="0" smtClean="0">
                <a:solidFill>
                  <a:schemeClr val="accent1"/>
                </a:solidFill>
              </a:rPr>
              <a:t>Does it make sense?</a:t>
            </a:r>
          </a:p>
          <a:p>
            <a:pPr marL="574675" lvl="1" indent="-285750">
              <a:buFont typeface="Arial" panose="020B0604020202020204" pitchFamily="34" charset="0"/>
              <a:buChar char="•"/>
            </a:pPr>
            <a:r>
              <a:rPr lang="en-US" sz="1600" baseline="0" dirty="0" smtClean="0">
                <a:solidFill>
                  <a:schemeClr val="accent1"/>
                </a:solidFill>
              </a:rPr>
              <a:t>Does it detract from the experience?</a:t>
            </a:r>
          </a:p>
          <a:p>
            <a:pPr marL="288925" lvl="1" indent="0">
              <a:buFont typeface="Arial" panose="020B0604020202020204" pitchFamily="34" charset="0"/>
              <a:buNone/>
            </a:pPr>
            <a:endParaRPr lang="en-US" sz="1600" dirty="0" smtClean="0">
              <a:solidFill>
                <a:schemeClr val="accent1"/>
              </a:solidFill>
            </a:endParaRPr>
          </a:p>
          <a:p>
            <a:pPr marL="288925" lvl="1" indent="0">
              <a:buFont typeface="Arial" panose="020B0604020202020204" pitchFamily="34" charset="0"/>
              <a:buNone/>
            </a:pPr>
            <a:endParaRPr lang="en-US" sz="1600" b="1" dirty="0" smtClean="0">
              <a:solidFill>
                <a:schemeClr val="accent1"/>
              </a:solidFill>
            </a:endParaRPr>
          </a:p>
        </p:txBody>
      </p:sp>
      <p:sp>
        <p:nvSpPr>
          <p:cNvPr id="4" name="Slide Number Placeholder 3"/>
          <p:cNvSpPr>
            <a:spLocks noGrp="1"/>
          </p:cNvSpPr>
          <p:nvPr>
            <p:ph type="sldNum" sz="quarter" idx="10"/>
          </p:nvPr>
        </p:nvSpPr>
        <p:spPr/>
        <p:txBody>
          <a:bodyPr/>
          <a:lstStyle/>
          <a:p>
            <a:fld id="{15574581-6476-4228-B5BE-2BC5B2A25AF6}" type="slidenum">
              <a:rPr lang="he-IL" smtClean="0"/>
              <a:t>3</a:t>
            </a:fld>
            <a:endParaRPr lang="he-IL"/>
          </a:p>
        </p:txBody>
      </p:sp>
    </p:spTree>
    <p:extLst>
      <p:ext uri="{BB962C8B-B14F-4D97-AF65-F5344CB8AC3E}">
        <p14:creationId xmlns:p14="http://schemas.microsoft.com/office/powerpoint/2010/main" val="872163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dirty="0" smtClean="0">
                <a:solidFill>
                  <a:schemeClr val="accent6">
                    <a:lumMod val="75000"/>
                  </a:schemeClr>
                </a:solidFill>
              </a:rPr>
              <a:t>Forgiveness</a:t>
            </a:r>
            <a:endParaRPr lang="en-US" sz="1600" b="1" dirty="0" smtClean="0">
              <a:solidFill>
                <a:schemeClr val="accent6">
                  <a:lumMod val="75000"/>
                </a:schemeClr>
              </a:solidFill>
            </a:endParaRPr>
          </a:p>
          <a:p>
            <a:pPr marL="288925" lvl="1"/>
            <a:r>
              <a:rPr lang="en-US" sz="1600" dirty="0" smtClean="0">
                <a:solidFill>
                  <a:schemeClr val="accent1"/>
                </a:solidFill>
              </a:rPr>
              <a:t>Understanding the limitations of tracking, we can better design with forgiveness in mind to create better experiences. </a:t>
            </a:r>
          </a:p>
          <a:p>
            <a:pPr marL="288925" lvl="1"/>
            <a:r>
              <a:rPr lang="en-US" sz="1600" dirty="0" smtClean="0">
                <a:solidFill>
                  <a:schemeClr val="accent1"/>
                </a:solidFill>
              </a:rPr>
              <a:t>  </a:t>
            </a:r>
            <a:endParaRPr lang="en-US" sz="1600" dirty="0" smtClean="0">
              <a:solidFill>
                <a:schemeClr val="accent1"/>
              </a:solidFill>
            </a:endParaRPr>
          </a:p>
          <a:p>
            <a:pPr marL="288925" marR="0" lvl="1"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accent1"/>
                </a:solidFill>
              </a:rPr>
              <a:t>But what is Forgiveness</a:t>
            </a:r>
            <a:r>
              <a:rPr lang="en-US" sz="1600" baseline="0" dirty="0" smtClean="0">
                <a:solidFill>
                  <a:schemeClr val="accent1"/>
                </a:solidFill>
              </a:rPr>
              <a:t> in terms of </a:t>
            </a:r>
            <a:r>
              <a:rPr lang="en-US" sz="1600" baseline="0" dirty="0" smtClean="0">
                <a:solidFill>
                  <a:schemeClr val="accent1"/>
                </a:solidFill>
              </a:rPr>
              <a:t>interaction: </a:t>
            </a:r>
            <a:r>
              <a:rPr lang="en-US" sz="1600" dirty="0" smtClean="0">
                <a:solidFill>
                  <a:schemeClr val="accent1"/>
                </a:solidFill>
              </a:rPr>
              <a:t>Forgiveness </a:t>
            </a:r>
            <a:r>
              <a:rPr lang="en-US" sz="1600" dirty="0" smtClean="0">
                <a:solidFill>
                  <a:schemeClr val="accent1"/>
                </a:solidFill>
              </a:rPr>
              <a:t>is a well established principal, take the mouse click as an example, if buttons are close and in clusters there is a increased chance of clicking</a:t>
            </a:r>
            <a:r>
              <a:rPr lang="en-US" sz="1600" baseline="0" dirty="0" smtClean="0">
                <a:solidFill>
                  <a:schemeClr val="accent1"/>
                </a:solidFill>
              </a:rPr>
              <a:t> on </a:t>
            </a:r>
            <a:r>
              <a:rPr lang="en-US" sz="1600" dirty="0" smtClean="0">
                <a:solidFill>
                  <a:schemeClr val="accent1"/>
                </a:solidFill>
              </a:rPr>
              <a:t>an undesired button</a:t>
            </a:r>
            <a:r>
              <a:rPr lang="en-US" sz="1600" baseline="0" dirty="0" smtClean="0">
                <a:solidFill>
                  <a:schemeClr val="accent1"/>
                </a:solidFill>
              </a:rPr>
              <a:t> option</a:t>
            </a:r>
            <a:endParaRPr lang="en-US" sz="1600" dirty="0" smtClean="0">
              <a:solidFill>
                <a:schemeClr val="accent1"/>
              </a:solidFill>
            </a:endParaRPr>
          </a:p>
          <a:p>
            <a:pPr marL="288925" lvl="1"/>
            <a:r>
              <a:rPr lang="en-US" sz="1600" dirty="0" smtClean="0">
                <a:solidFill>
                  <a:schemeClr val="accent1"/>
                </a:solidFill>
              </a:rPr>
              <a:t>In the case</a:t>
            </a:r>
            <a:r>
              <a:rPr lang="en-US" sz="1600" baseline="0" dirty="0" smtClean="0">
                <a:solidFill>
                  <a:schemeClr val="accent1"/>
                </a:solidFill>
              </a:rPr>
              <a:t> of clicking, we solve this by </a:t>
            </a:r>
            <a:r>
              <a:rPr lang="en-US" sz="1600" dirty="0" smtClean="0">
                <a:solidFill>
                  <a:schemeClr val="accent1"/>
                </a:solidFill>
              </a:rPr>
              <a:t>giving</a:t>
            </a:r>
            <a:r>
              <a:rPr lang="en-US" sz="1600" baseline="0" dirty="0" smtClean="0">
                <a:solidFill>
                  <a:schemeClr val="accent1"/>
                </a:solidFill>
              </a:rPr>
              <a:t> </a:t>
            </a:r>
            <a:r>
              <a:rPr lang="en-US" sz="1600" dirty="0" smtClean="0">
                <a:solidFill>
                  <a:schemeClr val="accent1"/>
                </a:solidFill>
              </a:rPr>
              <a:t>a generous click zone…for gestures, think about the design and how to avoid false positives and unintended outcomes. </a:t>
            </a:r>
          </a:p>
          <a:p>
            <a:pPr marL="288925" lvl="1"/>
            <a:endParaRPr lang="en-US" sz="1600" dirty="0" smtClean="0">
              <a:solidFill>
                <a:schemeClr val="accent1"/>
              </a:solidFill>
            </a:endParaRPr>
          </a:p>
          <a:p>
            <a:pPr marL="574675" lvl="1" indent="-285750">
              <a:buFont typeface="Arial" panose="020B0604020202020204" pitchFamily="34" charset="0"/>
              <a:buChar char="•"/>
            </a:pPr>
            <a:r>
              <a:rPr lang="en-US" sz="1600" dirty="0" smtClean="0">
                <a:solidFill>
                  <a:schemeClr val="accent1"/>
                </a:solidFill>
              </a:rPr>
              <a:t>Does the design require finer granular or course movements for interaction?</a:t>
            </a:r>
          </a:p>
          <a:p>
            <a:pPr marL="566738" lvl="1"/>
            <a:r>
              <a:rPr lang="en-US" sz="1600" dirty="0" smtClean="0">
                <a:solidFill>
                  <a:schemeClr val="accent6">
                    <a:lumMod val="75000"/>
                  </a:schemeClr>
                </a:solidFill>
              </a:rPr>
              <a:t>If there are large buttons, why use 22 joints when a single blob extremity point will suffice. </a:t>
            </a:r>
          </a:p>
          <a:p>
            <a:pPr marL="574675" lvl="1" indent="-285750">
              <a:buFont typeface="Arial" panose="020B0604020202020204" pitchFamily="34" charset="0"/>
              <a:buChar char="•"/>
            </a:pPr>
            <a:endParaRPr lang="en-US" sz="1600" dirty="0" smtClean="0">
              <a:solidFill>
                <a:schemeClr val="accent1"/>
              </a:solidFill>
            </a:endParaRPr>
          </a:p>
          <a:p>
            <a:pPr marL="574675" lvl="1" indent="-285750">
              <a:buFont typeface="Arial" panose="020B0604020202020204" pitchFamily="34" charset="0"/>
              <a:buChar char="•"/>
            </a:pPr>
            <a:r>
              <a:rPr lang="en-US" sz="1600" dirty="0" smtClean="0">
                <a:solidFill>
                  <a:schemeClr val="accent1"/>
                </a:solidFill>
              </a:rPr>
              <a:t>Could it be done better with another form of input?</a:t>
            </a:r>
          </a:p>
          <a:p>
            <a:pPr marL="566738" lvl="1"/>
            <a:r>
              <a:rPr lang="en-US" sz="1600" dirty="0" smtClean="0">
                <a:solidFill>
                  <a:schemeClr val="accent6">
                    <a:lumMod val="75000"/>
                  </a:schemeClr>
                </a:solidFill>
              </a:rPr>
              <a:t>Perhaps joint, blob, speech input? You wouldn’t want to have speech scroll (repeatedly saying scroll)</a:t>
            </a:r>
          </a:p>
          <a:p>
            <a:pPr marL="574675" lvl="1" indent="-285750">
              <a:buFont typeface="Arial" panose="020B0604020202020204" pitchFamily="34" charset="0"/>
              <a:buChar char="•"/>
            </a:pPr>
            <a:endParaRPr lang="en-US" sz="1600" dirty="0" smtClean="0">
              <a:solidFill>
                <a:schemeClr val="accent1"/>
              </a:solidFill>
            </a:endParaRPr>
          </a:p>
          <a:p>
            <a:pPr marL="574675" lvl="1" indent="-285750">
              <a:buFont typeface="Arial" panose="020B0604020202020204" pitchFamily="34" charset="0"/>
              <a:buChar char="•"/>
            </a:pPr>
            <a:r>
              <a:rPr lang="en-US" sz="1600" dirty="0" smtClean="0">
                <a:solidFill>
                  <a:schemeClr val="accent1"/>
                </a:solidFill>
              </a:rPr>
              <a:t>Does the gesture correlate to another action? </a:t>
            </a:r>
          </a:p>
          <a:p>
            <a:pPr marL="566738" lvl="1"/>
            <a:r>
              <a:rPr lang="en-US" sz="1600" dirty="0" smtClean="0">
                <a:solidFill>
                  <a:schemeClr val="accent6">
                    <a:lumMod val="75000"/>
                  </a:schemeClr>
                </a:solidFill>
              </a:rPr>
              <a:t>It shouldn’t, clicking to open should not click to rotate in the sample application. Design for forgiveness! One wouldn’t remap keys in the middle of a user session in word,</a:t>
            </a:r>
            <a:r>
              <a:rPr lang="en-US" sz="1600" baseline="0" dirty="0" smtClean="0">
                <a:solidFill>
                  <a:schemeClr val="accent6">
                    <a:lumMod val="75000"/>
                  </a:schemeClr>
                </a:solidFill>
              </a:rPr>
              <a:t> so why do it elsewhere?</a:t>
            </a:r>
            <a:endParaRPr lang="en-US" sz="1600" dirty="0" smtClean="0">
              <a:solidFill>
                <a:schemeClr val="accent6">
                  <a:lumMod val="75000"/>
                </a:schemeClr>
              </a:solidFill>
            </a:endParaRPr>
          </a:p>
          <a:p>
            <a:pPr marL="566738" lvl="1"/>
            <a:endParaRPr lang="en-US" sz="1600" dirty="0" smtClean="0">
              <a:solidFill>
                <a:schemeClr val="accent6">
                  <a:lumMod val="75000"/>
                </a:schemeClr>
              </a:solidFill>
            </a:endParaRPr>
          </a:p>
          <a:p>
            <a:pPr marL="574675" lvl="1" indent="-285750">
              <a:buFont typeface="Arial" panose="020B0604020202020204" pitchFamily="34" charset="0"/>
              <a:buChar char="•"/>
            </a:pPr>
            <a:r>
              <a:rPr lang="en-US" sz="1600" dirty="0" smtClean="0">
                <a:solidFill>
                  <a:schemeClr val="accent1"/>
                </a:solidFill>
              </a:rPr>
              <a:t>How easily can the user make a mistake? </a:t>
            </a:r>
          </a:p>
          <a:p>
            <a:pPr marL="566738" lvl="1"/>
            <a:r>
              <a:rPr lang="en-US" sz="1600" dirty="0" smtClean="0">
                <a:solidFill>
                  <a:schemeClr val="accent6">
                    <a:lumMod val="75000"/>
                  </a:schemeClr>
                </a:solidFill>
              </a:rPr>
              <a:t>People tend to touch their face an average of 4 times an hours, be mindful of these actions</a:t>
            </a:r>
            <a:r>
              <a:rPr lang="en-US" sz="1600" baseline="0" dirty="0" smtClean="0">
                <a:solidFill>
                  <a:schemeClr val="accent6">
                    <a:lumMod val="75000"/>
                  </a:schemeClr>
                </a:solidFill>
              </a:rPr>
              <a:t> like reaching for a cup or any action not intended as an interaction with the application. </a:t>
            </a:r>
          </a:p>
          <a:p>
            <a:pPr marL="566738" lvl="1"/>
            <a:endParaRPr lang="en-US" sz="1600" baseline="0" dirty="0" smtClean="0">
              <a:solidFill>
                <a:schemeClr val="accent6">
                  <a:lumMod val="75000"/>
                </a:schemeClr>
              </a:solidFill>
            </a:endParaRPr>
          </a:p>
          <a:p>
            <a:pPr marL="566738" lvl="1"/>
            <a:r>
              <a:rPr lang="en-US" sz="1600" baseline="0" dirty="0" smtClean="0">
                <a:solidFill>
                  <a:schemeClr val="accent6">
                    <a:lumMod val="75000"/>
                  </a:schemeClr>
                </a:solidFill>
              </a:rPr>
              <a:t>Let’s look at an example of some e</a:t>
            </a:r>
            <a:r>
              <a:rPr lang="en-US" sz="1600" dirty="0" smtClean="0">
                <a:solidFill>
                  <a:schemeClr val="accent6">
                    <a:lumMod val="75000"/>
                  </a:schemeClr>
                </a:solidFill>
              </a:rPr>
              <a:t>arly</a:t>
            </a:r>
            <a:r>
              <a:rPr lang="en-US" sz="1600" baseline="0" dirty="0" smtClean="0">
                <a:solidFill>
                  <a:schemeClr val="accent6">
                    <a:lumMod val="75000"/>
                  </a:schemeClr>
                </a:solidFill>
              </a:rPr>
              <a:t> work on the RealSense browser interaction. </a:t>
            </a:r>
          </a:p>
          <a:p>
            <a:pPr marL="566738" lvl="1"/>
            <a:r>
              <a:rPr lang="en-US" sz="1600" baseline="0" dirty="0" smtClean="0">
                <a:solidFill>
                  <a:schemeClr val="accent6">
                    <a:lumMod val="75000"/>
                  </a:schemeClr>
                </a:solidFill>
              </a:rPr>
              <a:t> </a:t>
            </a:r>
            <a:endParaRPr lang="en-US" sz="1600" dirty="0" smtClean="0">
              <a:solidFill>
                <a:schemeClr val="accent6">
                  <a:lumMod val="75000"/>
                </a:schemeClr>
              </a:solidFill>
            </a:endParaRPr>
          </a:p>
          <a:p>
            <a:pPr marL="566738" lvl="1"/>
            <a:endParaRPr lang="en-US" sz="1600" dirty="0" smtClean="0">
              <a:solidFill>
                <a:schemeClr val="accent6">
                  <a:lumMod val="75000"/>
                </a:schemeClr>
              </a:solidFill>
            </a:endParaRPr>
          </a:p>
          <a:p>
            <a:pPr marL="566738" lvl="1"/>
            <a:r>
              <a:rPr lang="en-US" sz="1600" b="1" dirty="0" smtClean="0">
                <a:solidFill>
                  <a:schemeClr val="accent6">
                    <a:lumMod val="75000"/>
                  </a:schemeClr>
                </a:solidFill>
              </a:rPr>
              <a:t>First iteration: </a:t>
            </a:r>
            <a:r>
              <a:rPr lang="en-US" sz="1600" dirty="0" smtClean="0">
                <a:solidFill>
                  <a:schemeClr val="accent1"/>
                </a:solidFill>
              </a:rPr>
              <a:t>Too many false positive results, not visual feedback to the user. </a:t>
            </a:r>
            <a:r>
              <a:rPr lang="en-US" sz="1600" dirty="0" smtClean="0">
                <a:solidFill>
                  <a:schemeClr val="accent6">
                    <a:lumMod val="75000"/>
                  </a:schemeClr>
                </a:solidFill>
              </a:rPr>
              <a:t>Let’s take a </a:t>
            </a:r>
          </a:p>
          <a:p>
            <a:pPr marL="566738" lvl="1"/>
            <a:r>
              <a:rPr lang="en-US" sz="1600" dirty="0" smtClean="0">
                <a:solidFill>
                  <a:schemeClr val="accent6">
                    <a:lumMod val="75000"/>
                  </a:schemeClr>
                </a:solidFill>
              </a:rPr>
              <a:t>Look at a video where the may become an issue. </a:t>
            </a:r>
            <a:r>
              <a:rPr lang="en-US" sz="1600" dirty="0" smtClean="0">
                <a:solidFill>
                  <a:schemeClr val="accent1"/>
                </a:solidFill>
              </a:rPr>
              <a:t>This approach was prone to Initiate a swipe when it was not the intent of the user </a:t>
            </a:r>
            <a:r>
              <a:rPr lang="en-US" sz="1600" dirty="0" smtClean="0">
                <a:solidFill>
                  <a:schemeClr val="accent6">
                    <a:lumMod val="75000"/>
                  </a:schemeClr>
                </a:solidFill>
                <a:hlinkClick r:id="rId3" action="ppaction://hlinksldjump"/>
              </a:rPr>
              <a:t>(Video)</a:t>
            </a:r>
            <a:endParaRPr lang="en-US" sz="2000" b="1" dirty="0" smtClean="0">
              <a:solidFill>
                <a:schemeClr val="tx1"/>
              </a:solidFill>
              <a:latin typeface="Neo Sans Intel" pitchFamily="34" charset="0"/>
              <a:cs typeface="Arial" pitchFamily="34" charset="0"/>
            </a:endParaRPr>
          </a:p>
          <a:p>
            <a:pPr marL="285750" lvl="0" indent="-285750">
              <a:buFont typeface="Arial" panose="020B0604020202020204" pitchFamily="34" charset="0"/>
              <a:buChar char="•"/>
            </a:pPr>
            <a:endParaRPr lang="en-US" sz="1600" dirty="0"/>
          </a:p>
        </p:txBody>
      </p:sp>
      <p:sp>
        <p:nvSpPr>
          <p:cNvPr id="4" name="Slide Number Placeholder 3"/>
          <p:cNvSpPr>
            <a:spLocks noGrp="1"/>
          </p:cNvSpPr>
          <p:nvPr>
            <p:ph type="sldNum" sz="quarter" idx="10"/>
          </p:nvPr>
        </p:nvSpPr>
        <p:spPr/>
        <p:txBody>
          <a:bodyPr/>
          <a:lstStyle/>
          <a:p>
            <a:fld id="{15574581-6476-4228-B5BE-2BC5B2A25AF6}" type="slidenum">
              <a:rPr lang="he-IL" smtClean="0"/>
              <a:t>4</a:t>
            </a:fld>
            <a:endParaRPr lang="he-IL"/>
          </a:p>
        </p:txBody>
      </p:sp>
    </p:spTree>
    <p:extLst>
      <p:ext uri="{BB962C8B-B14F-4D97-AF65-F5344CB8AC3E}">
        <p14:creationId xmlns:p14="http://schemas.microsoft.com/office/powerpoint/2010/main" val="1012901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600" b="0" dirty="0" smtClean="0">
                <a:solidFill>
                  <a:schemeClr val="accent6">
                    <a:lumMod val="75000"/>
                  </a:schemeClr>
                </a:solidFill>
              </a:rPr>
              <a:t>Consistency…</a:t>
            </a:r>
            <a:r>
              <a:rPr lang="en-US" sz="1600" dirty="0" smtClean="0">
                <a:solidFill>
                  <a:schemeClr val="bg1"/>
                </a:solidFill>
              </a:rPr>
              <a:t>Consistency makes it easier for end-users to adopt and learn new tools, but why is that so important? It is important because humans are great at pattern recognition. When there is deviation from a familiar pattern, it requires reevaluation, which requires  Cognitive Energy Waste …where additional (unnecessary) time is spent thinking about how to interact as opposed to complete the task at hand. This is coupled with expectation. As illustrated above, user become comfortable and expect certain things to remain largely the same. </a:t>
            </a:r>
          </a:p>
          <a:p>
            <a:pPr marL="0" indent="0">
              <a:buFont typeface="Arial" panose="020B0604020202020204" pitchFamily="34" charset="0"/>
              <a:buNone/>
            </a:pPr>
            <a:endParaRPr lang="en-US" sz="1600" dirty="0" smtClean="0">
              <a:solidFill>
                <a:schemeClr val="accent1"/>
              </a:solidFill>
            </a:endParaRPr>
          </a:p>
          <a:p>
            <a:pPr marL="0" indent="0">
              <a:buFont typeface="Arial" panose="020B0604020202020204" pitchFamily="34" charset="0"/>
              <a:buNone/>
            </a:pPr>
            <a:r>
              <a:rPr lang="en-US" sz="1600" dirty="0" smtClean="0">
                <a:solidFill>
                  <a:schemeClr val="accent1"/>
                </a:solidFill>
              </a:rPr>
              <a:t>Navigation </a:t>
            </a:r>
            <a:r>
              <a:rPr lang="en-US" sz="1600" dirty="0" smtClean="0">
                <a:solidFill>
                  <a:schemeClr val="accent1"/>
                </a:solidFill>
              </a:rPr>
              <a:t>and consistency. I was recently asked by a large web developer about a standard for web based navigation using gestures. The concern is that with each developer a new navigation model will be introduced. Leaving users to relearn simple tasks such as a page scroll….does this make sense…no. </a:t>
            </a:r>
            <a:r>
              <a:rPr lang="en-US" sz="1600" b="0" dirty="0" smtClean="0">
                <a:solidFill>
                  <a:schemeClr val="accent1"/>
                </a:solidFill>
              </a:rPr>
              <a:t>This</a:t>
            </a:r>
            <a:r>
              <a:rPr lang="en-US" sz="1600" b="0" baseline="0" dirty="0" smtClean="0">
                <a:solidFill>
                  <a:schemeClr val="accent1"/>
                </a:solidFill>
              </a:rPr>
              <a:t> is a call to action, as it stands there are no standards for gestural interaction. Until that day we must make sure that we provide a consistent experience cross applications. This goal for users to open an application and know what to expect. </a:t>
            </a:r>
            <a:endParaRPr lang="en-US" sz="1600" b="0" dirty="0" smtClean="0">
              <a:solidFill>
                <a:schemeClr val="accent1"/>
              </a:solidFill>
            </a:endParaRPr>
          </a:p>
          <a:p>
            <a:pPr marL="285750" lvl="0" indent="-285750">
              <a:buFont typeface="Arial" panose="020B0604020202020204" pitchFamily="34" charset="0"/>
              <a:buChar char="•"/>
            </a:pPr>
            <a:endParaRPr lang="en-US" sz="1600" dirty="0"/>
          </a:p>
        </p:txBody>
      </p:sp>
      <p:sp>
        <p:nvSpPr>
          <p:cNvPr id="4" name="Slide Number Placeholder 3"/>
          <p:cNvSpPr>
            <a:spLocks noGrp="1"/>
          </p:cNvSpPr>
          <p:nvPr>
            <p:ph type="sldNum" sz="quarter" idx="10"/>
          </p:nvPr>
        </p:nvSpPr>
        <p:spPr/>
        <p:txBody>
          <a:bodyPr/>
          <a:lstStyle/>
          <a:p>
            <a:fld id="{15574581-6476-4228-B5BE-2BC5B2A25AF6}" type="slidenum">
              <a:rPr lang="he-IL" smtClean="0"/>
              <a:t>5</a:t>
            </a:fld>
            <a:endParaRPr lang="he-IL"/>
          </a:p>
        </p:txBody>
      </p:sp>
    </p:spTree>
    <p:extLst>
      <p:ext uri="{BB962C8B-B14F-4D97-AF65-F5344CB8AC3E}">
        <p14:creationId xmlns:p14="http://schemas.microsoft.com/office/powerpoint/2010/main" val="183140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0" fontAlgn="base" latinLnBrk="0" hangingPunct="0">
              <a:lnSpc>
                <a:spcPct val="100000"/>
              </a:lnSpc>
              <a:spcBef>
                <a:spcPct val="0"/>
              </a:spcBef>
              <a:spcAft>
                <a:spcPct val="0"/>
              </a:spcAft>
              <a:buClrTx/>
              <a:buSzTx/>
              <a:buFontTx/>
              <a:buNone/>
              <a:tabLst/>
              <a:defRPr/>
            </a:pPr>
            <a:r>
              <a:rPr lang="en-US" sz="1600" dirty="0" smtClean="0">
                <a:solidFill>
                  <a:schemeClr val="accent1"/>
                </a:solidFill>
              </a:rPr>
              <a:t>To provide a reliable experience we must implement and integrate gestures that compensate for failure. </a:t>
            </a:r>
          </a:p>
          <a:p>
            <a:pPr marL="0" marR="0" lvl="1" indent="0" algn="l" defTabSz="914400" rtl="0" eaLnBrk="0" fontAlgn="base" latinLnBrk="0" hangingPunct="0">
              <a:lnSpc>
                <a:spcPct val="100000"/>
              </a:lnSpc>
              <a:spcBef>
                <a:spcPct val="0"/>
              </a:spcBef>
              <a:spcAft>
                <a:spcPct val="0"/>
              </a:spcAft>
              <a:buClrTx/>
              <a:buSzTx/>
              <a:buFontTx/>
              <a:buNone/>
              <a:tabLst/>
              <a:defRPr/>
            </a:pPr>
            <a:r>
              <a:rPr lang="en-US" sz="1600" dirty="0" smtClean="0">
                <a:solidFill>
                  <a:schemeClr val="accent1"/>
                </a:solidFill>
              </a:rPr>
              <a:t>*Ask yourself: Is my design bulletproof? Probably Not, if you’ve done everything possible to mitigate error your on the right track. Understanding the limitations, helps design better functional interaction.</a:t>
            </a:r>
          </a:p>
          <a:p>
            <a:pPr marL="0" marR="0" lvl="1" indent="0" algn="l" defTabSz="914400" rtl="0" eaLnBrk="0" fontAlgn="base" latinLnBrk="0" hangingPunct="0">
              <a:lnSpc>
                <a:spcPct val="100000"/>
              </a:lnSpc>
              <a:spcBef>
                <a:spcPct val="0"/>
              </a:spcBef>
              <a:spcAft>
                <a:spcPct val="0"/>
              </a:spcAft>
              <a:buClrTx/>
              <a:buSzTx/>
              <a:buFontTx/>
              <a:buNone/>
              <a:tabLst/>
              <a:defRPr/>
            </a:pPr>
            <a:endParaRPr lang="en-US" sz="1600" b="1" dirty="0" smtClean="0">
              <a:solidFill>
                <a:schemeClr val="accent1"/>
              </a:solidFill>
            </a:endParaRPr>
          </a:p>
          <a:p>
            <a:pPr marL="0" marR="0" lvl="1" indent="0" algn="l" defTabSz="914400" rtl="0" eaLnBrk="0" fontAlgn="base" latinLnBrk="0" hangingPunct="0">
              <a:lnSpc>
                <a:spcPct val="100000"/>
              </a:lnSpc>
              <a:spcBef>
                <a:spcPct val="0"/>
              </a:spcBef>
              <a:spcAft>
                <a:spcPct val="0"/>
              </a:spcAft>
              <a:buClrTx/>
              <a:buSzTx/>
              <a:buFontTx/>
              <a:buNone/>
              <a:tabLst/>
              <a:defRPr/>
            </a:pPr>
            <a:r>
              <a:rPr lang="en-US" sz="1600" b="1" dirty="0" smtClean="0">
                <a:solidFill>
                  <a:schemeClr val="accent1"/>
                </a:solidFill>
              </a:rPr>
              <a:t>Click</a:t>
            </a:r>
            <a:endParaRPr lang="en-US" sz="1600" b="1" dirty="0" smtClean="0">
              <a:solidFill>
                <a:schemeClr val="accent1"/>
              </a:solidFill>
            </a:endParaRPr>
          </a:p>
          <a:p>
            <a:pPr marL="0" marR="0" lvl="1" indent="0" algn="l" defTabSz="914400" rtl="0" eaLnBrk="0" fontAlgn="base" latinLnBrk="0" hangingPunct="0">
              <a:lnSpc>
                <a:spcPct val="100000"/>
              </a:lnSpc>
              <a:spcBef>
                <a:spcPct val="0"/>
              </a:spcBef>
              <a:spcAft>
                <a:spcPct val="0"/>
              </a:spcAft>
              <a:buClrTx/>
              <a:buSzTx/>
              <a:buFontTx/>
              <a:buNone/>
              <a:tabLst/>
              <a:defRPr/>
            </a:pPr>
            <a:endParaRPr lang="en-US" sz="1600" dirty="0" smtClean="0">
              <a:solidFill>
                <a:schemeClr val="accent1"/>
              </a:solidFill>
            </a:endParaRPr>
          </a:p>
          <a:p>
            <a:pPr marL="0" marR="0" lvl="1" indent="0" algn="l" defTabSz="914400" rtl="0" eaLnBrk="0" fontAlgn="base" latinLnBrk="0" hangingPunct="0">
              <a:lnSpc>
                <a:spcPct val="100000"/>
              </a:lnSpc>
              <a:spcBef>
                <a:spcPct val="0"/>
              </a:spcBef>
              <a:spcAft>
                <a:spcPct val="0"/>
              </a:spcAft>
              <a:buClrTx/>
              <a:buSzTx/>
              <a:buFontTx/>
              <a:buNone/>
              <a:tabLst/>
              <a:defRPr/>
            </a:pPr>
            <a:r>
              <a:rPr lang="en-US" sz="1600" dirty="0" smtClean="0">
                <a:solidFill>
                  <a:schemeClr val="accent1"/>
                </a:solidFill>
              </a:rPr>
              <a:t>In </a:t>
            </a:r>
            <a:r>
              <a:rPr lang="en-US" sz="1600" dirty="0" smtClean="0">
                <a:solidFill>
                  <a:schemeClr val="accent1"/>
                </a:solidFill>
              </a:rPr>
              <a:t>it’s current state gestures have a bad reputation for being unreliable…how do we fix this? Here one example of design with failure in mind for reliability. </a:t>
            </a:r>
          </a:p>
          <a:p>
            <a:pPr eaLnBrk="0" fontAlgn="base" hangingPunct="0">
              <a:spcBef>
                <a:spcPct val="0"/>
              </a:spcBef>
              <a:spcAft>
                <a:spcPct val="0"/>
              </a:spcAft>
            </a:pPr>
            <a:r>
              <a:rPr lang="en-US" sz="1600" dirty="0" smtClean="0">
                <a:solidFill>
                  <a:schemeClr val="bg1"/>
                </a:solidFill>
              </a:rPr>
              <a:t>Take for example pinch and drag loss vs speed. When designing a pinch and drag, fast movements are lost. We do not want the user to experience this...So how do we hide the lose and provide a reliable experience? Moreover, the users intended action must result in the expected outcome, if not a sense of control is lost.</a:t>
            </a:r>
            <a:endParaRPr lang="en-US" sz="1600" b="1" dirty="0" smtClean="0">
              <a:solidFill>
                <a:schemeClr val="bg1"/>
              </a:solidFill>
              <a:latin typeface="Neo Sans Intel" pitchFamily="34" charset="0"/>
              <a:cs typeface="Arial" pitchFamily="34" charset="0"/>
            </a:endParaRPr>
          </a:p>
          <a:p>
            <a:pPr marL="285750" lvl="0" indent="-285750">
              <a:buFont typeface="Arial" panose="020B0604020202020204" pitchFamily="34" charset="0"/>
              <a:buChar char="•"/>
            </a:pPr>
            <a:endParaRPr lang="en-US" sz="1600" dirty="0" smtClean="0"/>
          </a:p>
          <a:p>
            <a:pPr marL="285750" lvl="0" indent="-285750">
              <a:buFont typeface="Arial" panose="020B0604020202020204" pitchFamily="34" charset="0"/>
              <a:buChar char="•"/>
            </a:pPr>
            <a:endParaRPr lang="en-US" sz="1600" dirty="0" smtClean="0"/>
          </a:p>
          <a:p>
            <a:pPr marL="0" lvl="0" indent="0">
              <a:buFont typeface="Arial" panose="020B0604020202020204" pitchFamily="34" charset="0"/>
              <a:buNone/>
            </a:pPr>
            <a:endParaRPr lang="en-US" sz="1600" dirty="0"/>
          </a:p>
        </p:txBody>
      </p:sp>
      <p:sp>
        <p:nvSpPr>
          <p:cNvPr id="4" name="Slide Number Placeholder 3"/>
          <p:cNvSpPr>
            <a:spLocks noGrp="1"/>
          </p:cNvSpPr>
          <p:nvPr>
            <p:ph type="sldNum" sz="quarter" idx="10"/>
          </p:nvPr>
        </p:nvSpPr>
        <p:spPr/>
        <p:txBody>
          <a:bodyPr/>
          <a:lstStyle/>
          <a:p>
            <a:fld id="{15574581-6476-4228-B5BE-2BC5B2A25AF6}" type="slidenum">
              <a:rPr lang="he-IL" smtClean="0"/>
              <a:t>6</a:t>
            </a:fld>
            <a:endParaRPr lang="he-IL"/>
          </a:p>
        </p:txBody>
      </p:sp>
    </p:spTree>
    <p:extLst>
      <p:ext uri="{BB962C8B-B14F-4D97-AF65-F5344CB8AC3E}">
        <p14:creationId xmlns:p14="http://schemas.microsoft.com/office/powerpoint/2010/main" val="1897899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0" indent="-285750">
              <a:buFont typeface="Arial" panose="020B0604020202020204" pitchFamily="34" charset="0"/>
              <a:buChar char="•"/>
            </a:pPr>
            <a:r>
              <a:rPr lang="en-US" sz="1200" b="0" i="0" kern="1200" dirty="0" smtClean="0">
                <a:solidFill>
                  <a:schemeClr val="tx1"/>
                </a:solidFill>
                <a:effectLst/>
                <a:latin typeface="+mn-lt"/>
                <a:ea typeface="+mn-ea"/>
                <a:cs typeface="+mn-cs"/>
              </a:rPr>
              <a:t>When users think they did one thing but "really" did something else, they lose their sense of controlling the system because they don't understand the connection between actions and results. The user experience feels random and definitely not empowering.</a:t>
            </a:r>
            <a:endParaRPr lang="en-US" sz="1600" dirty="0"/>
          </a:p>
        </p:txBody>
      </p:sp>
      <p:sp>
        <p:nvSpPr>
          <p:cNvPr id="4" name="Slide Number Placeholder 3"/>
          <p:cNvSpPr>
            <a:spLocks noGrp="1"/>
          </p:cNvSpPr>
          <p:nvPr>
            <p:ph type="sldNum" sz="quarter" idx="10"/>
          </p:nvPr>
        </p:nvSpPr>
        <p:spPr/>
        <p:txBody>
          <a:bodyPr/>
          <a:lstStyle/>
          <a:p>
            <a:fld id="{15574581-6476-4228-B5BE-2BC5B2A25AF6}" type="slidenum">
              <a:rPr lang="he-IL" smtClean="0"/>
              <a:t>7</a:t>
            </a:fld>
            <a:endParaRPr lang="he-IL"/>
          </a:p>
        </p:txBody>
      </p:sp>
    </p:spTree>
    <p:extLst>
      <p:ext uri="{BB962C8B-B14F-4D97-AF65-F5344CB8AC3E}">
        <p14:creationId xmlns:p14="http://schemas.microsoft.com/office/powerpoint/2010/main" val="2499829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083808-F3D1-4C73-A7D3-B85FCBFF6C71}" type="slidenum">
              <a:rPr lang="en-US" smtClean="0"/>
              <a:t>8</a:t>
            </a:fld>
            <a:endParaRPr lang="en-US"/>
          </a:p>
        </p:txBody>
      </p:sp>
    </p:spTree>
    <p:extLst>
      <p:ext uri="{BB962C8B-B14F-4D97-AF65-F5344CB8AC3E}">
        <p14:creationId xmlns:p14="http://schemas.microsoft.com/office/powerpoint/2010/main" val="807343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66738" lvl="1"/>
            <a:r>
              <a:rPr lang="en-US" sz="1600" b="1" dirty="0" smtClean="0">
                <a:solidFill>
                  <a:schemeClr val="accent6">
                    <a:lumMod val="75000"/>
                  </a:schemeClr>
                </a:solidFill>
              </a:rPr>
              <a:t>First Iteration:</a:t>
            </a:r>
          </a:p>
          <a:p>
            <a:pPr marL="566738" lvl="1"/>
            <a:r>
              <a:rPr lang="en-US" sz="1600" dirty="0" smtClean="0">
                <a:solidFill>
                  <a:schemeClr val="accent6">
                    <a:lumMod val="75000"/>
                  </a:schemeClr>
                </a:solidFill>
              </a:rPr>
              <a:t>For the first prototype, a swipe was proposed for navigation. The idea of swipe is it to move your hand from one side to another, be it up,</a:t>
            </a:r>
            <a:r>
              <a:rPr lang="en-US" sz="1600" baseline="0" dirty="0" smtClean="0">
                <a:solidFill>
                  <a:schemeClr val="accent6">
                    <a:lumMod val="75000"/>
                  </a:schemeClr>
                </a:solidFill>
              </a:rPr>
              <a:t> </a:t>
            </a:r>
            <a:r>
              <a:rPr lang="en-US" sz="1600" dirty="0" smtClean="0">
                <a:solidFill>
                  <a:schemeClr val="accent6">
                    <a:lumMod val="75000"/>
                  </a:schemeClr>
                </a:solidFill>
              </a:rPr>
              <a:t>down, left or right. </a:t>
            </a:r>
            <a:r>
              <a:rPr lang="en-US" sz="1600" baseline="0" dirty="0" smtClean="0">
                <a:solidFill>
                  <a:schemeClr val="accent6">
                    <a:lumMod val="75000"/>
                  </a:schemeClr>
                </a:solidFill>
              </a:rPr>
              <a:t> However,</a:t>
            </a:r>
            <a:r>
              <a:rPr lang="en-US" sz="1600" dirty="0" smtClean="0">
                <a:solidFill>
                  <a:schemeClr val="accent6">
                    <a:lumMod val="75000"/>
                  </a:schemeClr>
                </a:solidFill>
              </a:rPr>
              <a:t> If you’ve seen user </a:t>
            </a:r>
          </a:p>
          <a:p>
            <a:pPr marL="566738" lvl="1"/>
            <a:r>
              <a:rPr lang="en-US" sz="1600" dirty="0" smtClean="0">
                <a:solidFill>
                  <a:schemeClr val="accent6">
                    <a:lumMod val="75000"/>
                  </a:schemeClr>
                </a:solidFill>
              </a:rPr>
              <a:t>Testing,</a:t>
            </a:r>
            <a:r>
              <a:rPr lang="en-US" sz="1600" baseline="0" dirty="0" smtClean="0">
                <a:solidFill>
                  <a:schemeClr val="accent6">
                    <a:lumMod val="75000"/>
                  </a:schemeClr>
                </a:solidFill>
              </a:rPr>
              <a:t> i</a:t>
            </a:r>
            <a:r>
              <a:rPr lang="en-US" sz="1600" dirty="0" smtClean="0">
                <a:solidFill>
                  <a:schemeClr val="accent6">
                    <a:lumMod val="75000"/>
                  </a:schemeClr>
                </a:solidFill>
              </a:rPr>
              <a:t>t becomes apparent that swiping does not map well to gestures. When swiping on a touch screen,</a:t>
            </a:r>
            <a:r>
              <a:rPr lang="en-US" sz="1600" baseline="0" dirty="0" smtClean="0">
                <a:solidFill>
                  <a:schemeClr val="accent6">
                    <a:lumMod val="75000"/>
                  </a:schemeClr>
                </a:solidFill>
              </a:rPr>
              <a:t> there is no need to be concerned with what the hand dopes after the swipe. Mapping swipe to gestures, we see that what the hand does after the gestures impact the experience. Swiping </a:t>
            </a:r>
            <a:r>
              <a:rPr lang="en-US" sz="1600" dirty="0" smtClean="0">
                <a:solidFill>
                  <a:schemeClr val="accent6">
                    <a:lumMod val="75000"/>
                  </a:schemeClr>
                </a:solidFill>
              </a:rPr>
              <a:t>quickly, swiping slowly, swiping and holding the hand at the end,</a:t>
            </a:r>
            <a:r>
              <a:rPr lang="en-US" sz="1600" baseline="0" dirty="0" smtClean="0">
                <a:solidFill>
                  <a:schemeClr val="accent6">
                    <a:lumMod val="75000"/>
                  </a:schemeClr>
                </a:solidFill>
              </a:rPr>
              <a:t> or swiping and then moving your hand back to the center of the screen are all corner cases to be concerned with. </a:t>
            </a:r>
          </a:p>
          <a:p>
            <a:pPr marL="566738" lvl="1"/>
            <a:endParaRPr lang="en-US" sz="1600" dirty="0" smtClean="0">
              <a:solidFill>
                <a:schemeClr val="accent6">
                  <a:lumMod val="75000"/>
                </a:schemeClr>
              </a:solidFill>
            </a:endParaRPr>
          </a:p>
          <a:p>
            <a:pPr marL="566738" lvl="1"/>
            <a:r>
              <a:rPr lang="en-US" sz="1600" dirty="0" smtClean="0">
                <a:solidFill>
                  <a:schemeClr val="accent6">
                    <a:lumMod val="75000"/>
                  </a:schemeClr>
                </a:solidFill>
              </a:rPr>
              <a:t>Also not</a:t>
            </a:r>
            <a:r>
              <a:rPr lang="en-US" sz="1600" baseline="0" dirty="0" smtClean="0">
                <a:solidFill>
                  <a:schemeClr val="accent6">
                    <a:lumMod val="75000"/>
                  </a:schemeClr>
                </a:solidFill>
              </a:rPr>
              <a:t> the lack of any feedback mechanic. </a:t>
            </a:r>
            <a:endParaRPr lang="en-US" sz="1600" dirty="0" smtClean="0">
              <a:solidFill>
                <a:schemeClr val="accent6">
                  <a:lumMod val="75000"/>
                </a:schemeClr>
              </a:solidFill>
            </a:endParaRPr>
          </a:p>
          <a:p>
            <a:pPr marL="566738" lvl="1"/>
            <a:endParaRPr lang="en-US" sz="1600" dirty="0" smtClean="0">
              <a:solidFill>
                <a:schemeClr val="accent6">
                  <a:lumMod val="75000"/>
                </a:schemeClr>
              </a:solidFill>
            </a:endParaRPr>
          </a:p>
        </p:txBody>
      </p:sp>
      <p:sp>
        <p:nvSpPr>
          <p:cNvPr id="4" name="Slide Number Placeholder 3"/>
          <p:cNvSpPr>
            <a:spLocks noGrp="1"/>
          </p:cNvSpPr>
          <p:nvPr>
            <p:ph type="sldNum" sz="quarter" idx="10"/>
          </p:nvPr>
        </p:nvSpPr>
        <p:spPr/>
        <p:txBody>
          <a:bodyPr/>
          <a:lstStyle/>
          <a:p>
            <a:fld id="{15574581-6476-4228-B5BE-2BC5B2A25AF6}" type="slidenum">
              <a:rPr lang="he-IL" smtClean="0"/>
              <a:t>9</a:t>
            </a:fld>
            <a:endParaRPr lang="he-IL"/>
          </a:p>
        </p:txBody>
      </p:sp>
    </p:spTree>
    <p:extLst>
      <p:ext uri="{BB962C8B-B14F-4D97-AF65-F5344CB8AC3E}">
        <p14:creationId xmlns:p14="http://schemas.microsoft.com/office/powerpoint/2010/main" val="27002722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Option 1">
    <p:spTree>
      <p:nvGrpSpPr>
        <p:cNvPr id="1" name=""/>
        <p:cNvGrpSpPr/>
        <p:nvPr/>
      </p:nvGrpSpPr>
      <p:grpSpPr>
        <a:xfrm>
          <a:off x="0" y="0"/>
          <a:ext cx="0" cy="0"/>
          <a:chOff x="0" y="0"/>
          <a:chExt cx="0" cy="0"/>
        </a:xfrm>
      </p:grpSpPr>
      <p:pic>
        <p:nvPicPr>
          <p:cNvPr id="6" name="Picture 5" descr="PPTCovers-0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678707"/>
            <a:ext cx="11026000" cy="3822320"/>
          </a:xfrm>
          <a:prstGeom prst="rect">
            <a:avLst/>
          </a:prstGeom>
        </p:spPr>
      </p:pic>
      <p:sp>
        <p:nvSpPr>
          <p:cNvPr id="12" name="Text Box 5"/>
          <p:cNvSpPr txBox="1">
            <a:spLocks noChangeArrowheads="1"/>
          </p:cNvSpPr>
          <p:nvPr/>
        </p:nvSpPr>
        <p:spPr bwMode="auto">
          <a:xfrm>
            <a:off x="699725" y="6644047"/>
            <a:ext cx="3854451" cy="123111"/>
          </a:xfrm>
          <a:prstGeom prst="rect">
            <a:avLst/>
          </a:prstGeom>
          <a:noFill/>
          <a:ln w="50800" algn="ctr">
            <a:noFill/>
            <a:miter lim="800000"/>
            <a:headEnd type="none" w="sm" len="sm"/>
            <a:tailEnd type="none" w="sm" len="sm"/>
          </a:ln>
          <a:effectLst/>
        </p:spPr>
        <p:txBody>
          <a:bodyPr wrap="square" lIns="0" tIns="0" rIns="0" bIns="0">
            <a:sp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US" sz="800" b="0" i="0" dirty="0" smtClean="0">
                <a:solidFill>
                  <a:schemeClr val="tx2"/>
                </a:solidFill>
                <a:latin typeface="+mn-lt"/>
                <a:cs typeface="Neo Sans Intel"/>
              </a:rPr>
              <a:t>INTEL CONFIDENTIAL</a:t>
            </a:r>
            <a:r>
              <a:rPr lang="en-US" sz="800" b="0" i="0" kern="1200" dirty="0" smtClean="0">
                <a:solidFill>
                  <a:schemeClr val="tx2"/>
                </a:solidFill>
                <a:latin typeface="+mn-lt"/>
                <a:ea typeface="+mn-ea"/>
                <a:cs typeface="Neo Sans Intel"/>
              </a:rPr>
              <a:t>, FOR INTERNAL USE ONLY</a:t>
            </a:r>
          </a:p>
        </p:txBody>
      </p:sp>
      <p:sp>
        <p:nvSpPr>
          <p:cNvPr id="48131" name="Rectangle 3"/>
          <p:cNvSpPr>
            <a:spLocks noGrp="1" noChangeArrowheads="1"/>
          </p:cNvSpPr>
          <p:nvPr>
            <p:ph type="ctrTitle"/>
          </p:nvPr>
        </p:nvSpPr>
        <p:spPr>
          <a:xfrm>
            <a:off x="609602" y="2624999"/>
            <a:ext cx="7156639" cy="584775"/>
          </a:xfrm>
          <a:prstGeom prst="rect">
            <a:avLst/>
          </a:prstGeom>
        </p:spPr>
        <p:txBody>
          <a:bodyPr wrap="none" anchor="ctr" anchorCtr="0">
            <a:spAutoFit/>
          </a:bodyPr>
          <a:lstStyle>
            <a:lvl1pPr algn="l">
              <a:lnSpc>
                <a:spcPct val="100000"/>
              </a:lnSpc>
              <a:defRPr sz="3800" b="0" i="0">
                <a:solidFill>
                  <a:schemeClr val="bg1"/>
                </a:solidFill>
                <a:latin typeface="+mn-lt"/>
                <a:cs typeface="Neo Sans Intel"/>
              </a:defRPr>
            </a:lvl1pPr>
          </a:lstStyle>
          <a:p>
            <a:r>
              <a:rPr lang="en-US" altLang="ja-JP" smtClean="0"/>
              <a:t>Click to edit Master title style</a:t>
            </a:r>
            <a:endParaRPr lang="en-US" altLang="ja-JP" dirty="0"/>
          </a:p>
        </p:txBody>
      </p:sp>
      <p:sp>
        <p:nvSpPr>
          <p:cNvPr id="48132" name="Rectangle 4"/>
          <p:cNvSpPr>
            <a:spLocks noGrp="1" noChangeArrowheads="1"/>
          </p:cNvSpPr>
          <p:nvPr>
            <p:ph type="subTitle" idx="1" hasCustomPrompt="1"/>
          </p:nvPr>
        </p:nvSpPr>
        <p:spPr>
          <a:xfrm>
            <a:off x="3170987" y="4353386"/>
            <a:ext cx="5955651" cy="933589"/>
          </a:xfrm>
          <a:prstGeom prst="rect">
            <a:avLst/>
          </a:prstGeom>
        </p:spPr>
        <p:txBody>
          <a:bodyPr wrap="square">
            <a:spAutoFit/>
          </a:bodyPr>
          <a:lstStyle>
            <a:lvl1pPr marL="0" indent="0" algn="l">
              <a:lnSpc>
                <a:spcPts val="2160"/>
              </a:lnSpc>
              <a:spcBef>
                <a:spcPts val="0"/>
              </a:spcBef>
              <a:spcAft>
                <a:spcPts val="0"/>
              </a:spcAft>
              <a:defRPr sz="2000" b="0" i="0">
                <a:solidFill>
                  <a:schemeClr val="bg1"/>
                </a:solidFill>
                <a:latin typeface="+mn-lt"/>
                <a:cs typeface="Neo Sans Intel"/>
              </a:defRPr>
            </a:lvl1pPr>
          </a:lstStyle>
          <a:p>
            <a:pPr>
              <a:lnSpc>
                <a:spcPct val="80000"/>
              </a:lnSpc>
              <a:spcAft>
                <a:spcPts val="800"/>
              </a:spcAft>
            </a:pPr>
            <a:r>
              <a:rPr lang="en-US" dirty="0" smtClean="0">
                <a:latin typeface="Verdana" charset="0"/>
              </a:rPr>
              <a:t>Subtitle</a:t>
            </a:r>
          </a:p>
          <a:p>
            <a:pPr>
              <a:lnSpc>
                <a:spcPts val="2160"/>
              </a:lnSpc>
              <a:spcAft>
                <a:spcPts val="0"/>
              </a:spcAft>
            </a:pPr>
            <a:r>
              <a:rPr lang="en-US" sz="1600" dirty="0" smtClean="0">
                <a:latin typeface="Verdana" charset="0"/>
              </a:rPr>
              <a:t>Additional Info</a:t>
            </a:r>
            <a:endParaRPr lang="en-US" dirty="0" smtClean="0">
              <a:latin typeface="Verdana" charset="0"/>
            </a:endParaRPr>
          </a:p>
          <a:p>
            <a:endParaRPr lang="en-US" dirty="0"/>
          </a:p>
        </p:txBody>
      </p:sp>
      <p:pic>
        <p:nvPicPr>
          <p:cNvPr id="7" name="Picture 6" descr="intel_rgb_3000.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46317" y="322151"/>
            <a:ext cx="1126493" cy="741969"/>
          </a:xfrm>
          <a:prstGeom prst="rect">
            <a:avLst/>
          </a:prstGeom>
        </p:spPr>
      </p:pic>
    </p:spTree>
    <p:extLst>
      <p:ext uri="{BB962C8B-B14F-4D97-AF65-F5344CB8AC3E}">
        <p14:creationId xmlns:p14="http://schemas.microsoft.com/office/powerpoint/2010/main" val="2166267610"/>
      </p:ext>
    </p:extLst>
  </p:cSld>
  <p:clrMapOvr>
    <a:masterClrMapping/>
  </p:clrMapOvr>
  <p:transition/>
  <p:timing>
    <p:tnLst>
      <p:par>
        <p:cTn id="1" dur="indefinite" restart="never" nodeType="tmRoot"/>
      </p:par>
    </p:tnLst>
  </p:timing>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411480"/>
            <a:ext cx="10972800" cy="886968"/>
          </a:xfrm>
          <a:prstGeom prst="rect">
            <a:avLst/>
          </a:prstGeo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a:t>
            </a:fld>
            <a:endParaRPr lang="en-US">
              <a:solidFill>
                <a:srgbClr val="FFFFFF"/>
              </a:solidFill>
            </a:endParaRPr>
          </a:p>
        </p:txBody>
      </p:sp>
    </p:spTree>
    <p:extLst>
      <p:ext uri="{BB962C8B-B14F-4D97-AF65-F5344CB8AC3E}">
        <p14:creationId xmlns:p14="http://schemas.microsoft.com/office/powerpoint/2010/main" val="274976570"/>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a:t>
            </a:fld>
            <a:endParaRPr lang="en-US">
              <a:solidFill>
                <a:srgbClr val="FFFFFF"/>
              </a:solidFill>
            </a:endParaRPr>
          </a:p>
        </p:txBody>
      </p:sp>
    </p:spTree>
    <p:extLst>
      <p:ext uri="{BB962C8B-B14F-4D97-AF65-F5344CB8AC3E}">
        <p14:creationId xmlns:p14="http://schemas.microsoft.com/office/powerpoint/2010/main" val="125509698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hank You">
    <p:bg>
      <p:bgPr>
        <a:gradFill flip="none" rotWithShape="1">
          <a:gsLst>
            <a:gs pos="5000">
              <a:schemeClr val="accent2"/>
            </a:gs>
            <a:gs pos="95000">
              <a:schemeClr val="accent1"/>
            </a:gs>
          </a:gsLst>
          <a:lin ang="162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514602"/>
            <a:ext cx="8636000" cy="1362075"/>
          </a:xfrm>
          <a:prstGeom prst="rect">
            <a:avLst/>
          </a:prstGeom>
        </p:spPr>
        <p:txBody>
          <a:bodyPr anchor="ctr" anchorCtr="0"/>
          <a:lstStyle>
            <a:lvl1pPr algn="l">
              <a:lnSpc>
                <a:spcPct val="100000"/>
              </a:lnSpc>
              <a:defRPr sz="4000" b="0" i="0" cap="none">
                <a:solidFill>
                  <a:srgbClr val="FFFFFF"/>
                </a:solidFill>
                <a:latin typeface="+mn-lt"/>
                <a:cs typeface="Neo Sans Intel"/>
              </a:defRPr>
            </a:lvl1pPr>
          </a:lstStyle>
          <a:p>
            <a:r>
              <a:rPr lang="en-US" dirty="0" smtClean="0"/>
              <a:t>Thank You</a:t>
            </a:r>
            <a:endParaRPr lang="en-US" dirty="0"/>
          </a:p>
        </p:txBody>
      </p:sp>
      <p:pic>
        <p:nvPicPr>
          <p:cNvPr id="5" name="Picture 4" descr="Intel_logo_white.png"/>
          <p:cNvPicPr>
            <a:picLocks noChangeAspect="1"/>
          </p:cNvPicPr>
          <p:nvPr/>
        </p:nvPicPr>
        <p:blipFill>
          <a:blip r:embed="rId2" cstate="print"/>
          <a:stretch>
            <a:fillRect/>
          </a:stretch>
        </p:blipFill>
        <p:spPr>
          <a:xfrm>
            <a:off x="10627551" y="301373"/>
            <a:ext cx="1129339" cy="745688"/>
          </a:xfrm>
          <a:prstGeom prst="rect">
            <a:avLst/>
          </a:prstGeom>
        </p:spPr>
      </p:pic>
      <p:sp>
        <p:nvSpPr>
          <p:cNvPr id="4" name="Text Box 5"/>
          <p:cNvSpPr txBox="1">
            <a:spLocks noChangeArrowheads="1"/>
          </p:cNvSpPr>
          <p:nvPr/>
        </p:nvSpPr>
        <p:spPr bwMode="auto">
          <a:xfrm>
            <a:off x="699725" y="6644047"/>
            <a:ext cx="3854451" cy="123111"/>
          </a:xfrm>
          <a:prstGeom prst="rect">
            <a:avLst/>
          </a:prstGeom>
          <a:noFill/>
          <a:ln w="50800" algn="ctr">
            <a:noFill/>
            <a:miter lim="800000"/>
            <a:headEnd type="none" w="sm" len="sm"/>
            <a:tailEnd type="none" w="sm" len="sm"/>
          </a:ln>
          <a:effectLst/>
        </p:spPr>
        <p:txBody>
          <a:bodyPr wrap="square" lIns="0" tIns="0" rIns="0" bIns="0">
            <a:spAutoFit/>
          </a:bodyPr>
          <a:lstStyle/>
          <a:p>
            <a:pPr eaLnBrk="0" hangingPunct="0">
              <a:spcBef>
                <a:spcPct val="50000"/>
              </a:spcBef>
              <a:defRPr/>
            </a:pPr>
            <a:r>
              <a:rPr lang="en-US" sz="800" b="0" i="0" dirty="0" smtClean="0">
                <a:solidFill>
                  <a:schemeClr val="bg1"/>
                </a:solidFill>
                <a:latin typeface="+mn-lt"/>
                <a:cs typeface="Neo Sans Intel"/>
              </a:rPr>
              <a:t>INTEL CONFIDENTIAL</a:t>
            </a:r>
            <a:endParaRPr lang="en-US" sz="800" b="0" i="0" dirty="0">
              <a:solidFill>
                <a:schemeClr val="bg1"/>
              </a:solidFill>
              <a:latin typeface="+mn-lt"/>
              <a:cs typeface="Neo Sans Intel"/>
            </a:endParaRPr>
          </a:p>
        </p:txBody>
      </p:sp>
      <p:sp>
        <p:nvSpPr>
          <p:cNvPr id="7" name="Slide Number Placeholder 6"/>
          <p:cNvSpPr>
            <a:spLocks noGrp="1"/>
          </p:cNvSpPr>
          <p:nvPr>
            <p:ph type="sldNum" sz="quarter" idx="10"/>
          </p:nvPr>
        </p:nvSpPr>
        <p:spPr/>
        <p:txBody>
          <a:bodyPr/>
          <a:lstStyle>
            <a:lvl1pPr>
              <a:defRPr>
                <a:latin typeface="+mn-lt"/>
              </a:defRPr>
            </a:lvl1pPr>
          </a:lstStyle>
          <a:p>
            <a:pPr defTabSz="913945"/>
            <a:fld id="{E30BE1C9-A9D7-4EBC-B66B-B5E523CF2D78}" type="slidenum">
              <a:rPr lang="en-US" smtClean="0">
                <a:solidFill>
                  <a:srgbClr val="FFFFFF"/>
                </a:solidFill>
              </a:rPr>
              <a:pPr defTabSz="913945"/>
              <a:t>‹#›</a:t>
            </a:fld>
            <a:endParaRPr lang="en-US" dirty="0">
              <a:solidFill>
                <a:srgbClr val="FFFFFF"/>
              </a:solidFill>
            </a:endParaRPr>
          </a:p>
        </p:txBody>
      </p:sp>
    </p:spTree>
    <p:extLst>
      <p:ext uri="{BB962C8B-B14F-4D97-AF65-F5344CB8AC3E}">
        <p14:creationId xmlns:p14="http://schemas.microsoft.com/office/powerpoint/2010/main" val="1902892235"/>
      </p:ext>
    </p:extLst>
  </p:cSld>
  <p:clrMapOvr>
    <a:masterClrMapping/>
  </p:clrMapOvr>
  <p:transition/>
  <p:timing>
    <p:tnLst>
      <p:par>
        <p:cTn id="1" dur="indefinite" restart="never" nodeType="tmRoot"/>
      </p:par>
    </p:tnLst>
  </p:timing>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Final Slide with White Logo">
    <p:bg>
      <p:bgPr>
        <a:gradFill flip="none" rotWithShape="1">
          <a:gsLst>
            <a:gs pos="5000">
              <a:schemeClr val="accent2"/>
            </a:gs>
            <a:gs pos="95000">
              <a:schemeClr val="accent1"/>
            </a:gs>
          </a:gsLst>
          <a:lin ang="16200000" scaled="0"/>
          <a:tileRect/>
        </a:gradFill>
        <a:effectLst/>
      </p:bgPr>
    </p:bg>
    <p:spTree>
      <p:nvGrpSpPr>
        <p:cNvPr id="1" name=""/>
        <p:cNvGrpSpPr/>
        <p:nvPr/>
      </p:nvGrpSpPr>
      <p:grpSpPr>
        <a:xfrm>
          <a:off x="0" y="0"/>
          <a:ext cx="0" cy="0"/>
          <a:chOff x="0" y="0"/>
          <a:chExt cx="0" cy="0"/>
        </a:xfrm>
      </p:grpSpPr>
      <p:pic>
        <p:nvPicPr>
          <p:cNvPr id="4" name="Picture 3" descr="intel_wht_rgb_3000.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45359" y="2473414"/>
            <a:ext cx="2901282" cy="1912019"/>
          </a:xfrm>
          <a:prstGeom prst="rect">
            <a:avLst/>
          </a:prstGeom>
        </p:spPr>
      </p:pic>
    </p:spTree>
    <p:extLst>
      <p:ext uri="{BB962C8B-B14F-4D97-AF65-F5344CB8AC3E}">
        <p14:creationId xmlns:p14="http://schemas.microsoft.com/office/powerpoint/2010/main" val="2113643325"/>
      </p:ext>
    </p:extLst>
  </p:cSld>
  <p:clrMapOvr>
    <a:masterClrMapping/>
  </p:clrMapOvr>
  <p:transition/>
  <p:timing>
    <p:tnLst>
      <p:par>
        <p:cTn id="1" dur="indefinite" restart="never" nodeType="tmRoot"/>
      </p:par>
    </p:tnLst>
  </p:timing>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Final Slide with Blue Logo">
    <p:spTree>
      <p:nvGrpSpPr>
        <p:cNvPr id="1" name=""/>
        <p:cNvGrpSpPr/>
        <p:nvPr/>
      </p:nvGrpSpPr>
      <p:grpSpPr>
        <a:xfrm>
          <a:off x="0" y="0"/>
          <a:ext cx="0" cy="0"/>
          <a:chOff x="0" y="0"/>
          <a:chExt cx="0" cy="0"/>
        </a:xfrm>
      </p:grpSpPr>
      <p:pic>
        <p:nvPicPr>
          <p:cNvPr id="5" name="Picture 4" descr="intel_rgb_3000.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45359" y="2472991"/>
            <a:ext cx="2901282" cy="1912019"/>
          </a:xfrm>
          <a:prstGeom prst="rect">
            <a:avLst/>
          </a:prstGeom>
        </p:spPr>
      </p:pic>
    </p:spTree>
    <p:extLst>
      <p:ext uri="{BB962C8B-B14F-4D97-AF65-F5344CB8AC3E}">
        <p14:creationId xmlns:p14="http://schemas.microsoft.com/office/powerpoint/2010/main" val="2385403385"/>
      </p:ext>
    </p:extLst>
  </p:cSld>
  <p:clrMapOvr>
    <a:masterClrMapping/>
  </p:clrMapOvr>
  <p:transition/>
  <p:timing>
    <p:tnLst>
      <p:par>
        <p:cTn id="1" dur="indefinite" restart="never" nodeType="tmRoot"/>
      </p:par>
    </p:tnLst>
  </p:timing>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Option 2">
    <p:spTree>
      <p:nvGrpSpPr>
        <p:cNvPr id="1" name=""/>
        <p:cNvGrpSpPr/>
        <p:nvPr/>
      </p:nvGrpSpPr>
      <p:grpSpPr>
        <a:xfrm>
          <a:off x="0" y="0"/>
          <a:ext cx="0" cy="0"/>
          <a:chOff x="0" y="0"/>
          <a:chExt cx="0" cy="0"/>
        </a:xfrm>
      </p:grpSpPr>
      <p:pic>
        <p:nvPicPr>
          <p:cNvPr id="3" name="Picture 2" descr="PPTCovers-02.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625601"/>
            <a:ext cx="11009744" cy="4102745"/>
          </a:xfrm>
          <a:prstGeom prst="rect">
            <a:avLst/>
          </a:prstGeom>
        </p:spPr>
      </p:pic>
      <p:sp>
        <p:nvSpPr>
          <p:cNvPr id="7" name="Text Box 5"/>
          <p:cNvSpPr txBox="1">
            <a:spLocks noChangeArrowheads="1"/>
          </p:cNvSpPr>
          <p:nvPr/>
        </p:nvSpPr>
        <p:spPr bwMode="auto">
          <a:xfrm>
            <a:off x="699725" y="6644047"/>
            <a:ext cx="3854451" cy="123111"/>
          </a:xfrm>
          <a:prstGeom prst="rect">
            <a:avLst/>
          </a:prstGeom>
          <a:noFill/>
          <a:ln w="50800" algn="ctr">
            <a:noFill/>
            <a:miter lim="800000"/>
            <a:headEnd type="none" w="sm" len="sm"/>
            <a:tailEnd type="none" w="sm" len="sm"/>
          </a:ln>
          <a:effectLst/>
        </p:spPr>
        <p:txBody>
          <a:bodyPr wrap="square" lIns="0" tIns="0" rIns="0" bIns="0">
            <a:sp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US" sz="800" b="0" i="0" kern="1200" dirty="0" smtClean="0">
                <a:solidFill>
                  <a:schemeClr val="tx2"/>
                </a:solidFill>
                <a:latin typeface="+mn-lt"/>
                <a:ea typeface="+mn-ea"/>
                <a:cs typeface="Neo Sans Intel"/>
              </a:rPr>
              <a:t>INTEL CONFIDENTIAL, FOR INTERNAL USE ONLY</a:t>
            </a:r>
          </a:p>
        </p:txBody>
      </p:sp>
      <p:sp>
        <p:nvSpPr>
          <p:cNvPr id="8" name="Rectangle 3"/>
          <p:cNvSpPr>
            <a:spLocks noGrp="1" noChangeArrowheads="1"/>
          </p:cNvSpPr>
          <p:nvPr>
            <p:ph type="ctrTitle"/>
          </p:nvPr>
        </p:nvSpPr>
        <p:spPr>
          <a:xfrm>
            <a:off x="609602" y="2363973"/>
            <a:ext cx="7156639" cy="584775"/>
          </a:xfrm>
          <a:prstGeom prst="rect">
            <a:avLst/>
          </a:prstGeom>
        </p:spPr>
        <p:txBody>
          <a:bodyPr wrap="none" anchor="ctr" anchorCtr="0">
            <a:spAutoFit/>
          </a:bodyPr>
          <a:lstStyle>
            <a:lvl1pPr algn="l">
              <a:lnSpc>
                <a:spcPct val="100000"/>
              </a:lnSpc>
              <a:defRPr sz="3800" b="0" i="0">
                <a:solidFill>
                  <a:schemeClr val="bg1"/>
                </a:solidFill>
                <a:latin typeface="+mn-lt"/>
                <a:cs typeface="Neo Sans Intel"/>
              </a:defRPr>
            </a:lvl1pPr>
          </a:lstStyle>
          <a:p>
            <a:r>
              <a:rPr lang="en-US" altLang="ja-JP" smtClean="0"/>
              <a:t>Click to edit Master title style</a:t>
            </a:r>
            <a:endParaRPr lang="en-US" altLang="ja-JP" dirty="0"/>
          </a:p>
        </p:txBody>
      </p:sp>
      <p:sp>
        <p:nvSpPr>
          <p:cNvPr id="10" name="Rectangle 4"/>
          <p:cNvSpPr>
            <a:spLocks noGrp="1" noChangeArrowheads="1"/>
          </p:cNvSpPr>
          <p:nvPr>
            <p:ph type="subTitle" idx="1" hasCustomPrompt="1"/>
          </p:nvPr>
        </p:nvSpPr>
        <p:spPr>
          <a:xfrm>
            <a:off x="613584" y="3264183"/>
            <a:ext cx="5791200" cy="630942"/>
          </a:xfrm>
          <a:prstGeom prst="rect">
            <a:avLst/>
          </a:prstGeom>
        </p:spPr>
        <p:txBody>
          <a:bodyPr wrap="square">
            <a:spAutoFit/>
          </a:bodyPr>
          <a:lstStyle>
            <a:lvl1pPr marL="0" indent="0" algn="l">
              <a:lnSpc>
                <a:spcPts val="2160"/>
              </a:lnSpc>
              <a:spcBef>
                <a:spcPts val="0"/>
              </a:spcBef>
              <a:spcAft>
                <a:spcPts val="0"/>
              </a:spcAft>
              <a:defRPr sz="2000" b="0" i="0">
                <a:solidFill>
                  <a:schemeClr val="bg1"/>
                </a:solidFill>
                <a:latin typeface="+mn-lt"/>
                <a:cs typeface="Neo Sans Intel"/>
              </a:defRPr>
            </a:lvl1pPr>
          </a:lstStyle>
          <a:p>
            <a:pPr>
              <a:lnSpc>
                <a:spcPct val="80000"/>
              </a:lnSpc>
              <a:spcAft>
                <a:spcPts val="800"/>
              </a:spcAft>
            </a:pPr>
            <a:r>
              <a:rPr lang="en-US" b="0" i="0" dirty="0" smtClean="0">
                <a:latin typeface="Neo Sans Intel"/>
                <a:cs typeface="Neo Sans Intel"/>
              </a:rPr>
              <a:t>Subtitle</a:t>
            </a:r>
            <a:endParaRPr lang="en-US" dirty="0" smtClean="0">
              <a:latin typeface="Verdana" charset="0"/>
            </a:endParaRPr>
          </a:p>
          <a:p>
            <a:pPr>
              <a:lnSpc>
                <a:spcPts val="2160"/>
              </a:lnSpc>
              <a:spcAft>
                <a:spcPts val="0"/>
              </a:spcAft>
            </a:pPr>
            <a:r>
              <a:rPr lang="en-US" sz="1600" b="0" i="0" dirty="0" smtClean="0">
                <a:latin typeface="Neo Sans Intel"/>
                <a:cs typeface="Neo Sans Intel"/>
              </a:rPr>
              <a:t>Additional Info</a:t>
            </a:r>
            <a:endParaRPr lang="en-US" sz="1600" dirty="0" smtClean="0">
              <a:latin typeface="Verdana" charset="0"/>
            </a:endParaRPr>
          </a:p>
        </p:txBody>
      </p:sp>
      <p:pic>
        <p:nvPicPr>
          <p:cNvPr id="11" name="Picture 10" descr="intel_rgb_3000.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46317" y="322151"/>
            <a:ext cx="1126493" cy="741969"/>
          </a:xfrm>
          <a:prstGeom prst="rect">
            <a:avLst/>
          </a:prstGeom>
        </p:spPr>
      </p:pic>
    </p:spTree>
    <p:extLst>
      <p:ext uri="{BB962C8B-B14F-4D97-AF65-F5344CB8AC3E}">
        <p14:creationId xmlns:p14="http://schemas.microsoft.com/office/powerpoint/2010/main" val="1743920535"/>
      </p:ext>
    </p:extLst>
  </p:cSld>
  <p:clrMapOvr>
    <a:masterClrMapping/>
  </p:clrMapOvr>
  <p:transition/>
  <p:timing>
    <p:tnLst>
      <p:par>
        <p:cTn id="1" dur="indefinite" restart="never" nodeType="tmRoot"/>
      </p:par>
    </p:tnLst>
  </p:timing>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1_Title Slide Option 3">
    <p:spTree>
      <p:nvGrpSpPr>
        <p:cNvPr id="1" name=""/>
        <p:cNvGrpSpPr/>
        <p:nvPr/>
      </p:nvGrpSpPr>
      <p:grpSpPr>
        <a:xfrm>
          <a:off x="0" y="0"/>
          <a:ext cx="0" cy="0"/>
          <a:chOff x="0" y="0"/>
          <a:chExt cx="0" cy="0"/>
        </a:xfrm>
      </p:grpSpPr>
      <p:pic>
        <p:nvPicPr>
          <p:cNvPr id="5" name="Picture 4" descr="PPTCovers-03.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769535"/>
            <a:ext cx="11123539" cy="2904841"/>
          </a:xfrm>
          <a:prstGeom prst="rect">
            <a:avLst/>
          </a:prstGeom>
        </p:spPr>
      </p:pic>
      <p:sp>
        <p:nvSpPr>
          <p:cNvPr id="7" name="Text Box 5"/>
          <p:cNvSpPr txBox="1">
            <a:spLocks noChangeArrowheads="1"/>
          </p:cNvSpPr>
          <p:nvPr/>
        </p:nvSpPr>
        <p:spPr bwMode="auto">
          <a:xfrm>
            <a:off x="699725" y="6644047"/>
            <a:ext cx="3854451" cy="123111"/>
          </a:xfrm>
          <a:prstGeom prst="rect">
            <a:avLst/>
          </a:prstGeom>
          <a:noFill/>
          <a:ln w="50800" algn="ctr">
            <a:noFill/>
            <a:miter lim="800000"/>
            <a:headEnd type="none" w="sm" len="sm"/>
            <a:tailEnd type="none" w="sm" len="sm"/>
          </a:ln>
          <a:effectLst/>
        </p:spPr>
        <p:txBody>
          <a:bodyPr wrap="square" lIns="0" tIns="0" rIns="0" bIns="0">
            <a:sp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US" sz="800" b="0" i="0" kern="1200" dirty="0" smtClean="0">
                <a:solidFill>
                  <a:schemeClr val="tx2"/>
                </a:solidFill>
                <a:latin typeface="+mn-lt"/>
                <a:ea typeface="+mn-ea"/>
                <a:cs typeface="Neo Sans Intel"/>
              </a:rPr>
              <a:t>INTEL CONFIDENTIAL, FOR INTERNAL USE ONLY</a:t>
            </a:r>
          </a:p>
        </p:txBody>
      </p:sp>
      <p:sp>
        <p:nvSpPr>
          <p:cNvPr id="9" name="Rectangle 3"/>
          <p:cNvSpPr>
            <a:spLocks noGrp="1" noChangeArrowheads="1"/>
          </p:cNvSpPr>
          <p:nvPr>
            <p:ph type="ctrTitle"/>
          </p:nvPr>
        </p:nvSpPr>
        <p:spPr>
          <a:xfrm>
            <a:off x="609601" y="2782554"/>
            <a:ext cx="9005344" cy="584775"/>
          </a:xfrm>
          <a:prstGeom prst="rect">
            <a:avLst/>
          </a:prstGeom>
        </p:spPr>
        <p:txBody>
          <a:bodyPr wrap="square" anchor="ctr" anchorCtr="0">
            <a:spAutoFit/>
          </a:bodyPr>
          <a:lstStyle>
            <a:lvl1pPr algn="l">
              <a:lnSpc>
                <a:spcPct val="100000"/>
              </a:lnSpc>
              <a:defRPr sz="3800" b="0" i="0">
                <a:solidFill>
                  <a:schemeClr val="bg1"/>
                </a:solidFill>
                <a:latin typeface="+mn-lt"/>
                <a:cs typeface="Neo Sans Intel"/>
              </a:defRPr>
            </a:lvl1pPr>
          </a:lstStyle>
          <a:p>
            <a:r>
              <a:rPr lang="en-US" altLang="ja-JP" smtClean="0"/>
              <a:t>Click to edit Master title style</a:t>
            </a:r>
            <a:endParaRPr lang="en-US" altLang="ja-JP" dirty="0"/>
          </a:p>
        </p:txBody>
      </p:sp>
      <p:sp>
        <p:nvSpPr>
          <p:cNvPr id="10" name="Rectangle 4"/>
          <p:cNvSpPr>
            <a:spLocks noGrp="1" noChangeArrowheads="1"/>
          </p:cNvSpPr>
          <p:nvPr>
            <p:ph type="subTitle" idx="1" hasCustomPrompt="1"/>
          </p:nvPr>
        </p:nvSpPr>
        <p:spPr>
          <a:xfrm>
            <a:off x="613276" y="3750107"/>
            <a:ext cx="5791200" cy="630942"/>
          </a:xfrm>
          <a:prstGeom prst="rect">
            <a:avLst/>
          </a:prstGeom>
        </p:spPr>
        <p:txBody>
          <a:bodyPr wrap="square">
            <a:spAutoFit/>
          </a:bodyPr>
          <a:lstStyle>
            <a:lvl1pPr marL="0" indent="0" algn="l">
              <a:lnSpc>
                <a:spcPts val="2160"/>
              </a:lnSpc>
              <a:spcBef>
                <a:spcPts val="0"/>
              </a:spcBef>
              <a:spcAft>
                <a:spcPts val="0"/>
              </a:spcAft>
              <a:defRPr sz="2000">
                <a:solidFill>
                  <a:schemeClr val="bg1"/>
                </a:solidFill>
                <a:latin typeface="+mn-lt"/>
                <a:cs typeface="Verdana"/>
              </a:defRPr>
            </a:lvl1pPr>
          </a:lstStyle>
          <a:p>
            <a:pPr>
              <a:lnSpc>
                <a:spcPct val="80000"/>
              </a:lnSpc>
              <a:spcAft>
                <a:spcPts val="800"/>
              </a:spcAft>
            </a:pPr>
            <a:r>
              <a:rPr lang="en-US" b="0" i="0" dirty="0" smtClean="0">
                <a:latin typeface="Neo Sans Intel"/>
                <a:cs typeface="Neo Sans Intel"/>
              </a:rPr>
              <a:t>Subtitle</a:t>
            </a:r>
            <a:endParaRPr lang="en-US" dirty="0" smtClean="0">
              <a:latin typeface="Verdana" charset="0"/>
            </a:endParaRPr>
          </a:p>
          <a:p>
            <a:pPr>
              <a:lnSpc>
                <a:spcPts val="2160"/>
              </a:lnSpc>
              <a:spcAft>
                <a:spcPts val="0"/>
              </a:spcAft>
            </a:pPr>
            <a:r>
              <a:rPr lang="en-US" sz="1600" b="0" i="0" dirty="0" smtClean="0">
                <a:latin typeface="Neo Sans Intel"/>
                <a:cs typeface="Neo Sans Intel"/>
              </a:rPr>
              <a:t>Additional Info</a:t>
            </a:r>
            <a:endParaRPr lang="en-US" sz="1600" dirty="0" smtClean="0">
              <a:latin typeface="Verdana" charset="0"/>
            </a:endParaRPr>
          </a:p>
        </p:txBody>
      </p:sp>
      <p:pic>
        <p:nvPicPr>
          <p:cNvPr id="11" name="Picture 10" descr="intel_rgb_3000.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46317" y="322151"/>
            <a:ext cx="1126493" cy="741969"/>
          </a:xfrm>
          <a:prstGeom prst="rect">
            <a:avLst/>
          </a:prstGeom>
        </p:spPr>
      </p:pic>
    </p:spTree>
    <p:extLst>
      <p:ext uri="{BB962C8B-B14F-4D97-AF65-F5344CB8AC3E}">
        <p14:creationId xmlns:p14="http://schemas.microsoft.com/office/powerpoint/2010/main" val="60587505"/>
      </p:ext>
    </p:extLst>
  </p:cSld>
  <p:clrMapOvr>
    <a:masterClrMapping/>
  </p:clrMapOvr>
  <p:transition/>
  <p:timing>
    <p:tnLst>
      <p:par>
        <p:cTn id="1" dur="indefinite" restart="never" nodeType="tmRoot"/>
      </p:par>
    </p:tnLst>
  </p:timing>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Title Slide Option 4">
    <p:spTree>
      <p:nvGrpSpPr>
        <p:cNvPr id="1" name=""/>
        <p:cNvGrpSpPr/>
        <p:nvPr/>
      </p:nvGrpSpPr>
      <p:grpSpPr>
        <a:xfrm>
          <a:off x="0" y="0"/>
          <a:ext cx="0" cy="0"/>
          <a:chOff x="0" y="0"/>
          <a:chExt cx="0" cy="0"/>
        </a:xfrm>
      </p:grpSpPr>
      <p:pic>
        <p:nvPicPr>
          <p:cNvPr id="6" name="Picture 5" descr="PPTCovers-04.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88"/>
            <a:ext cx="11326745" cy="3724780"/>
          </a:xfrm>
          <a:prstGeom prst="rect">
            <a:avLst/>
          </a:prstGeom>
        </p:spPr>
      </p:pic>
      <p:sp>
        <p:nvSpPr>
          <p:cNvPr id="9" name="Text Box 5"/>
          <p:cNvSpPr txBox="1">
            <a:spLocks noChangeArrowheads="1"/>
          </p:cNvSpPr>
          <p:nvPr/>
        </p:nvSpPr>
        <p:spPr bwMode="auto">
          <a:xfrm>
            <a:off x="699725" y="6644047"/>
            <a:ext cx="3854451" cy="123111"/>
          </a:xfrm>
          <a:prstGeom prst="rect">
            <a:avLst/>
          </a:prstGeom>
          <a:noFill/>
          <a:ln w="50800" algn="ctr">
            <a:noFill/>
            <a:miter lim="800000"/>
            <a:headEnd type="none" w="sm" len="sm"/>
            <a:tailEnd type="none" w="sm" len="sm"/>
          </a:ln>
          <a:effectLst/>
        </p:spPr>
        <p:txBody>
          <a:bodyPr wrap="square" lIns="0" tIns="0" rIns="0" bIns="0">
            <a:spAutoFit/>
          </a:bodyPr>
          <a:lstStyle/>
          <a:p>
            <a:pPr marL="0" marR="0" indent="0" algn="l" defTabSz="914400" rtl="0" eaLnBrk="0" fontAlgn="base" latinLnBrk="0" hangingPunct="0">
              <a:lnSpc>
                <a:spcPct val="100000"/>
              </a:lnSpc>
              <a:spcBef>
                <a:spcPct val="50000"/>
              </a:spcBef>
              <a:spcAft>
                <a:spcPct val="0"/>
              </a:spcAft>
              <a:buClrTx/>
              <a:buSzTx/>
              <a:buFontTx/>
              <a:buNone/>
              <a:tabLst/>
              <a:defRPr/>
            </a:pPr>
            <a:r>
              <a:rPr lang="en-US" sz="800" b="0" i="0" kern="1200" dirty="0" smtClean="0">
                <a:solidFill>
                  <a:schemeClr val="tx2"/>
                </a:solidFill>
                <a:latin typeface="+mn-lt"/>
                <a:ea typeface="+mn-ea"/>
                <a:cs typeface="Neo Sans Intel"/>
              </a:rPr>
              <a:t>INTEL CONFIDENTIAL, FOR INTERNAL USE ONLY</a:t>
            </a:r>
          </a:p>
        </p:txBody>
      </p:sp>
      <p:sp>
        <p:nvSpPr>
          <p:cNvPr id="10" name="Rectangle 3"/>
          <p:cNvSpPr>
            <a:spLocks noGrp="1" noChangeArrowheads="1"/>
          </p:cNvSpPr>
          <p:nvPr>
            <p:ph type="ctrTitle"/>
          </p:nvPr>
        </p:nvSpPr>
        <p:spPr>
          <a:xfrm>
            <a:off x="791376" y="4208491"/>
            <a:ext cx="7156639" cy="584775"/>
          </a:xfrm>
          <a:prstGeom prst="rect">
            <a:avLst/>
          </a:prstGeom>
        </p:spPr>
        <p:txBody>
          <a:bodyPr wrap="none" anchor="ctr" anchorCtr="0">
            <a:spAutoFit/>
          </a:bodyPr>
          <a:lstStyle>
            <a:lvl1pPr algn="l">
              <a:lnSpc>
                <a:spcPct val="100000"/>
              </a:lnSpc>
              <a:defRPr sz="3800" b="0" i="0" baseline="0">
                <a:solidFill>
                  <a:schemeClr val="tx1"/>
                </a:solidFill>
                <a:latin typeface="+mn-lt"/>
                <a:cs typeface="Neo Sans Intel"/>
              </a:defRPr>
            </a:lvl1pPr>
          </a:lstStyle>
          <a:p>
            <a:r>
              <a:rPr lang="en-US" altLang="ja-JP" smtClean="0"/>
              <a:t>Click to edit Master title style</a:t>
            </a:r>
            <a:endParaRPr lang="en-US" altLang="ja-JP" dirty="0"/>
          </a:p>
        </p:txBody>
      </p:sp>
      <p:pic>
        <p:nvPicPr>
          <p:cNvPr id="8" name="Picture 7" descr="intel_rgb_3000.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46317" y="5873926"/>
            <a:ext cx="1126493" cy="741969"/>
          </a:xfrm>
          <a:prstGeom prst="rect">
            <a:avLst/>
          </a:prstGeom>
        </p:spPr>
      </p:pic>
      <p:sp>
        <p:nvSpPr>
          <p:cNvPr id="11" name="Rectangle 4"/>
          <p:cNvSpPr>
            <a:spLocks noGrp="1" noChangeArrowheads="1"/>
          </p:cNvSpPr>
          <p:nvPr>
            <p:ph type="subTitle" idx="1" hasCustomPrompt="1"/>
          </p:nvPr>
        </p:nvSpPr>
        <p:spPr>
          <a:xfrm>
            <a:off x="789777" y="5130725"/>
            <a:ext cx="5791200" cy="630942"/>
          </a:xfrm>
          <a:prstGeom prst="rect">
            <a:avLst/>
          </a:prstGeom>
        </p:spPr>
        <p:txBody>
          <a:bodyPr wrap="square">
            <a:spAutoFit/>
          </a:bodyPr>
          <a:lstStyle>
            <a:lvl1pPr marL="0" indent="0" algn="l">
              <a:lnSpc>
                <a:spcPts val="2160"/>
              </a:lnSpc>
              <a:spcBef>
                <a:spcPts val="0"/>
              </a:spcBef>
              <a:spcAft>
                <a:spcPts val="0"/>
              </a:spcAft>
              <a:defRPr sz="2000" b="0" i="0">
                <a:solidFill>
                  <a:schemeClr val="tx1"/>
                </a:solidFill>
                <a:latin typeface="+mn-lt"/>
                <a:cs typeface="Neo Sans Intel Medium"/>
              </a:defRPr>
            </a:lvl1pPr>
          </a:lstStyle>
          <a:p>
            <a:pPr>
              <a:lnSpc>
                <a:spcPct val="80000"/>
              </a:lnSpc>
              <a:spcAft>
                <a:spcPts val="800"/>
              </a:spcAft>
            </a:pPr>
            <a:r>
              <a:rPr lang="en-US" b="0" i="0" dirty="0" smtClean="0">
                <a:latin typeface="Neo Sans Intel"/>
                <a:cs typeface="Neo Sans Intel"/>
              </a:rPr>
              <a:t>Subtitle</a:t>
            </a:r>
            <a:endParaRPr lang="en-US" dirty="0" smtClean="0">
              <a:latin typeface="Verdana" charset="0"/>
            </a:endParaRPr>
          </a:p>
          <a:p>
            <a:pPr>
              <a:lnSpc>
                <a:spcPts val="2160"/>
              </a:lnSpc>
              <a:spcAft>
                <a:spcPts val="0"/>
              </a:spcAft>
            </a:pPr>
            <a:r>
              <a:rPr lang="en-US" sz="1600" b="0" i="0" dirty="0" smtClean="0">
                <a:latin typeface="Neo Sans Intel"/>
                <a:cs typeface="Neo Sans Intel"/>
              </a:rPr>
              <a:t>Additional Info</a:t>
            </a:r>
            <a:endParaRPr lang="en-US" sz="1600" dirty="0" smtClean="0">
              <a:latin typeface="Verdana" charset="0"/>
            </a:endParaRPr>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84" t="94" r="633" b="2574"/>
          <a:stretch/>
        </p:blipFill>
        <p:spPr bwMode="auto">
          <a:xfrm>
            <a:off x="0" y="914400"/>
            <a:ext cx="9875520" cy="2468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928558" y="1795929"/>
            <a:ext cx="3840480" cy="544010"/>
          </a:xfrm>
          <a:prstGeom prst="rect">
            <a:avLst/>
          </a:prstGeom>
          <a:solidFill>
            <a:srgbClr val="000000"/>
          </a:solidFill>
          <a:ln w="31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smtClean="0">
                <a:solidFill>
                  <a:srgbClr val="00CC00"/>
                </a:solidFill>
                <a:latin typeface="Neo Sans Intel" pitchFamily="34" charset="0"/>
                <a:cs typeface="Arial" pitchFamily="34" charset="0"/>
              </a:rPr>
              <a:t>2014 Virtual SES</a:t>
            </a:r>
          </a:p>
        </p:txBody>
      </p:sp>
      <p:sp>
        <p:nvSpPr>
          <p:cNvPr id="12" name="Rectangle 11"/>
          <p:cNvSpPr/>
          <p:nvPr/>
        </p:nvSpPr>
        <p:spPr>
          <a:xfrm>
            <a:off x="6041985" y="2462368"/>
            <a:ext cx="3692324" cy="544010"/>
          </a:xfrm>
          <a:prstGeom prst="rect">
            <a:avLst/>
          </a:prstGeom>
          <a:solidFill>
            <a:srgbClr val="000000"/>
          </a:solidFill>
          <a:ln w="31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2000" b="1" smtClean="0">
              <a:solidFill>
                <a:schemeClr val="tx1"/>
              </a:solidFill>
              <a:latin typeface="Neo Sans Intel" pitchFamily="34" charset="0"/>
              <a:cs typeface="Arial" pitchFamily="34" charset="0"/>
            </a:endParaRPr>
          </a:p>
        </p:txBody>
      </p:sp>
    </p:spTree>
    <p:extLst>
      <p:ext uri="{BB962C8B-B14F-4D97-AF65-F5344CB8AC3E}">
        <p14:creationId xmlns:p14="http://schemas.microsoft.com/office/powerpoint/2010/main" val="3599886818"/>
      </p:ext>
    </p:extLst>
  </p:cSld>
  <p:clrMapOvr>
    <a:masterClrMapping/>
  </p:clrMapOvr>
  <p:transition/>
  <p:timing>
    <p:tnLst>
      <p:par>
        <p:cTn id="1" dur="indefinite" restart="never" nodeType="tmRoot"/>
      </p:par>
    </p:tnLst>
  </p:timing>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Divider">
    <p:bg>
      <p:bgPr>
        <a:gradFill flip="none" rotWithShape="1">
          <a:gsLst>
            <a:gs pos="5000">
              <a:schemeClr val="accent2"/>
            </a:gs>
            <a:gs pos="95000">
              <a:schemeClr val="accent1"/>
            </a:gs>
          </a:gsLst>
          <a:lin ang="162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514602"/>
            <a:ext cx="8636000" cy="1362075"/>
          </a:xfrm>
          <a:prstGeom prst="rect">
            <a:avLst/>
          </a:prstGeom>
        </p:spPr>
        <p:txBody>
          <a:bodyPr anchor="ctr" anchorCtr="0"/>
          <a:lstStyle>
            <a:lvl1pPr algn="l">
              <a:lnSpc>
                <a:spcPct val="100000"/>
              </a:lnSpc>
              <a:defRPr sz="3800" b="0" i="0" cap="none">
                <a:solidFill>
                  <a:srgbClr val="FFFFFF"/>
                </a:solidFill>
                <a:latin typeface="+mn-lt"/>
                <a:cs typeface="Neo Sans Intel"/>
              </a:defRPr>
            </a:lvl1pPr>
          </a:lstStyle>
          <a:p>
            <a:r>
              <a:rPr lang="en-US" dirty="0" smtClean="0"/>
              <a:t>Click To Edit Section Divider title Style</a:t>
            </a:r>
            <a:endParaRPr lang="en-US" dirty="0"/>
          </a:p>
        </p:txBody>
      </p:sp>
      <p:sp>
        <p:nvSpPr>
          <p:cNvPr id="14" name="Text Box 5"/>
          <p:cNvSpPr txBox="1">
            <a:spLocks noChangeArrowheads="1"/>
          </p:cNvSpPr>
          <p:nvPr/>
        </p:nvSpPr>
        <p:spPr bwMode="auto">
          <a:xfrm>
            <a:off x="699725" y="6644047"/>
            <a:ext cx="3854451" cy="123111"/>
          </a:xfrm>
          <a:prstGeom prst="rect">
            <a:avLst/>
          </a:prstGeom>
          <a:noFill/>
          <a:ln w="50800" algn="ctr">
            <a:noFill/>
            <a:miter lim="800000"/>
            <a:headEnd type="none" w="sm" len="sm"/>
            <a:tailEnd type="none" w="sm" len="sm"/>
          </a:ln>
          <a:effectLst/>
        </p:spPr>
        <p:txBody>
          <a:bodyPr wrap="square" lIns="0" tIns="0" rIns="0" bIns="0">
            <a:spAutoFit/>
          </a:bodyPr>
          <a:lstStyle/>
          <a:p>
            <a:pPr eaLnBrk="0" hangingPunct="0">
              <a:spcBef>
                <a:spcPct val="50000"/>
              </a:spcBef>
              <a:defRPr/>
            </a:pPr>
            <a:r>
              <a:rPr lang="en-US" sz="800" b="0" i="0" dirty="0" smtClean="0">
                <a:solidFill>
                  <a:schemeClr val="bg1"/>
                </a:solidFill>
                <a:latin typeface="+mn-lt"/>
                <a:cs typeface="Neo Sans Intel"/>
              </a:rPr>
              <a:t>INTEL CONFIDENTIAL</a:t>
            </a:r>
            <a:endParaRPr lang="en-US" sz="800" b="0" i="0" dirty="0">
              <a:solidFill>
                <a:schemeClr val="bg1"/>
              </a:solidFill>
              <a:latin typeface="+mn-lt"/>
              <a:cs typeface="Neo Sans Intel"/>
            </a:endParaRPr>
          </a:p>
        </p:txBody>
      </p:sp>
      <p:sp>
        <p:nvSpPr>
          <p:cNvPr id="5" name="Slide Number Placeholder 4"/>
          <p:cNvSpPr>
            <a:spLocks noGrp="1"/>
          </p:cNvSpPr>
          <p:nvPr>
            <p:ph type="sldNum" sz="quarter" idx="10"/>
          </p:nvPr>
        </p:nvSpPr>
        <p:spPr/>
        <p:txBody>
          <a:bodyPr/>
          <a:lstStyle>
            <a:lvl1pPr>
              <a:defRPr>
                <a:latin typeface="+mn-lt"/>
              </a:defRPr>
            </a:lvl1pPr>
          </a:lstStyle>
          <a:p>
            <a:pPr defTabSz="913945"/>
            <a:fld id="{E30BE1C9-A9D7-4EBC-B66B-B5E523CF2D78}" type="slidenum">
              <a:rPr lang="en-US" smtClean="0">
                <a:solidFill>
                  <a:srgbClr val="FFFFFF"/>
                </a:solidFill>
              </a:rPr>
              <a:pPr defTabSz="913945"/>
              <a:t>‹#›</a:t>
            </a:fld>
            <a:endParaRPr lang="en-US" dirty="0">
              <a:solidFill>
                <a:srgbClr val="FFFFFF"/>
              </a:solidFill>
            </a:endParaRPr>
          </a:p>
        </p:txBody>
      </p:sp>
    </p:spTree>
    <p:extLst>
      <p:ext uri="{BB962C8B-B14F-4D97-AF65-F5344CB8AC3E}">
        <p14:creationId xmlns:p14="http://schemas.microsoft.com/office/powerpoint/2010/main" val="1790406622"/>
      </p:ext>
    </p:extLst>
  </p:cSld>
  <p:clrMapOvr>
    <a:masterClrMapping/>
  </p:clrMapOvr>
  <p:transition/>
  <p:timing>
    <p:tnLst>
      <p:par>
        <p:cTn id="1" dur="indefinite" restart="never" nodeType="tmRoot"/>
      </p:par>
    </p:tnLst>
  </p:timing>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1_Divider-option 2">
    <p:bg>
      <p:bgPr>
        <a:gradFill flip="none" rotWithShape="1">
          <a:gsLst>
            <a:gs pos="5000">
              <a:schemeClr val="accent2"/>
            </a:gs>
            <a:gs pos="95000">
              <a:schemeClr val="accent1"/>
            </a:gs>
          </a:gsLst>
          <a:lin ang="162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514602"/>
            <a:ext cx="6170341" cy="1362075"/>
          </a:xfrm>
          <a:prstGeom prst="rect">
            <a:avLst/>
          </a:prstGeom>
        </p:spPr>
        <p:txBody>
          <a:bodyPr anchor="ctr" anchorCtr="0"/>
          <a:lstStyle>
            <a:lvl1pPr algn="l">
              <a:lnSpc>
                <a:spcPct val="100000"/>
              </a:lnSpc>
              <a:defRPr sz="3800" b="0" i="0" cap="none">
                <a:solidFill>
                  <a:srgbClr val="FFFFFF"/>
                </a:solidFill>
                <a:latin typeface="+mn-lt"/>
                <a:cs typeface="Neo Sans Intel"/>
              </a:defRPr>
            </a:lvl1pPr>
          </a:lstStyle>
          <a:p>
            <a:r>
              <a:rPr lang="en-US" dirty="0" smtClean="0"/>
              <a:t>Click To Edit Section Divider title Style</a:t>
            </a:r>
            <a:endParaRPr lang="en-US" dirty="0"/>
          </a:p>
        </p:txBody>
      </p:sp>
      <p:sp>
        <p:nvSpPr>
          <p:cNvPr id="14" name="Text Box 5"/>
          <p:cNvSpPr txBox="1">
            <a:spLocks noChangeArrowheads="1"/>
          </p:cNvSpPr>
          <p:nvPr/>
        </p:nvSpPr>
        <p:spPr bwMode="auto">
          <a:xfrm>
            <a:off x="699725" y="6644047"/>
            <a:ext cx="3854451" cy="123111"/>
          </a:xfrm>
          <a:prstGeom prst="rect">
            <a:avLst/>
          </a:prstGeom>
          <a:noFill/>
          <a:ln w="50800" algn="ctr">
            <a:noFill/>
            <a:miter lim="800000"/>
            <a:headEnd type="none" w="sm" len="sm"/>
            <a:tailEnd type="none" w="sm" len="sm"/>
          </a:ln>
          <a:effectLst/>
        </p:spPr>
        <p:txBody>
          <a:bodyPr wrap="square" lIns="0" tIns="0" rIns="0" bIns="0">
            <a:spAutoFit/>
          </a:bodyPr>
          <a:lstStyle/>
          <a:p>
            <a:pPr eaLnBrk="0" hangingPunct="0">
              <a:spcBef>
                <a:spcPct val="50000"/>
              </a:spcBef>
              <a:defRPr/>
            </a:pPr>
            <a:r>
              <a:rPr lang="en-US" sz="800" b="0" i="0" dirty="0" smtClean="0">
                <a:solidFill>
                  <a:schemeClr val="bg1"/>
                </a:solidFill>
                <a:latin typeface="+mn-lt"/>
                <a:cs typeface="Neo Sans Intel"/>
              </a:rPr>
              <a:t>INTEL CONFIDENTIAL</a:t>
            </a:r>
            <a:endParaRPr lang="en-US" sz="800" b="0" i="0" dirty="0">
              <a:solidFill>
                <a:schemeClr val="bg1"/>
              </a:solidFill>
              <a:latin typeface="+mn-lt"/>
              <a:cs typeface="Neo Sans Intel"/>
            </a:endParaRPr>
          </a:p>
        </p:txBody>
      </p:sp>
      <p:sp>
        <p:nvSpPr>
          <p:cNvPr id="8" name="Picture Placeholder 7"/>
          <p:cNvSpPr>
            <a:spLocks noGrp="1"/>
          </p:cNvSpPr>
          <p:nvPr>
            <p:ph type="pic" sz="quarter" idx="10" hasCustomPrompt="1"/>
          </p:nvPr>
        </p:nvSpPr>
        <p:spPr>
          <a:xfrm>
            <a:off x="7137400" y="0"/>
            <a:ext cx="5054600" cy="6858000"/>
          </a:xfrm>
          <a:prstGeom prst="rect">
            <a:avLst/>
          </a:prstGeom>
          <a:solidFill>
            <a:schemeClr val="tx2"/>
          </a:solidFill>
        </p:spPr>
        <p:txBody>
          <a:bodyPr anchor="ctr" anchorCtr="0"/>
          <a:lstStyle>
            <a:lvl1pPr algn="ctr">
              <a:defRPr lang="en-US" sz="1600" b="0" i="0" baseline="0" smtClean="0">
                <a:latin typeface="+mn-lt"/>
              </a:defRPr>
            </a:lvl1pPr>
          </a:lstStyle>
          <a:p>
            <a:r>
              <a:rPr lang="en-US" dirty="0" smtClean="0"/>
              <a:t>Photo goes here </a:t>
            </a:r>
            <a:endParaRPr lang="en-US" dirty="0"/>
          </a:p>
        </p:txBody>
      </p:sp>
      <p:sp>
        <p:nvSpPr>
          <p:cNvPr id="6" name="Slide Number Placeholder 5"/>
          <p:cNvSpPr>
            <a:spLocks noGrp="1"/>
          </p:cNvSpPr>
          <p:nvPr>
            <p:ph type="sldNum" sz="quarter" idx="11"/>
          </p:nvPr>
        </p:nvSpPr>
        <p:spPr/>
        <p:txBody>
          <a:bodyPr/>
          <a:lstStyle>
            <a:lvl1pPr>
              <a:defRPr>
                <a:latin typeface="+mn-lt"/>
              </a:defRPr>
            </a:lvl1pPr>
          </a:lstStyle>
          <a:p>
            <a:pPr defTabSz="913945"/>
            <a:fld id="{E30BE1C9-A9D7-4EBC-B66B-B5E523CF2D78}" type="slidenum">
              <a:rPr lang="en-US" smtClean="0">
                <a:solidFill>
                  <a:srgbClr val="FFFFFF"/>
                </a:solidFill>
              </a:rPr>
              <a:pPr defTabSz="913945"/>
              <a:t>‹#›</a:t>
            </a:fld>
            <a:endParaRPr lang="en-US" dirty="0">
              <a:solidFill>
                <a:srgbClr val="FFFFFF"/>
              </a:solidFill>
            </a:endParaRPr>
          </a:p>
        </p:txBody>
      </p:sp>
    </p:spTree>
    <p:extLst>
      <p:ext uri="{BB962C8B-B14F-4D97-AF65-F5344CB8AC3E}">
        <p14:creationId xmlns:p14="http://schemas.microsoft.com/office/powerpoint/2010/main" val="2592877885"/>
      </p:ext>
    </p:extLst>
  </p:cSld>
  <p:clrMapOvr>
    <a:masterClrMapping/>
  </p:clrMapOvr>
  <p:transition/>
  <p:timing>
    <p:tnLst>
      <p:par>
        <p:cTn id="1" dur="indefinite" restart="never" nodeType="tmRoot"/>
      </p:par>
    </p:tnLst>
  </p:timing>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2_Divider-option 3">
    <p:bg>
      <p:bgPr>
        <a:gradFill flip="none" rotWithShape="1">
          <a:gsLst>
            <a:gs pos="5000">
              <a:schemeClr val="accent2"/>
            </a:gs>
            <a:gs pos="95000">
              <a:schemeClr val="accent1"/>
            </a:gs>
          </a:gsLst>
          <a:lin ang="16200000" scaled="0"/>
          <a:tileRect/>
        </a:gradFill>
        <a:effectLst/>
      </p:bgPr>
    </p:bg>
    <p:spTree>
      <p:nvGrpSpPr>
        <p:cNvPr id="1" name=""/>
        <p:cNvGrpSpPr/>
        <p:nvPr/>
      </p:nvGrpSpPr>
      <p:grpSpPr>
        <a:xfrm>
          <a:off x="0" y="0"/>
          <a:ext cx="0" cy="0"/>
          <a:chOff x="0" y="0"/>
          <a:chExt cx="0" cy="0"/>
        </a:xfrm>
      </p:grpSpPr>
      <p:sp>
        <p:nvSpPr>
          <p:cNvPr id="14" name="Text Box 5"/>
          <p:cNvSpPr txBox="1">
            <a:spLocks noChangeArrowheads="1"/>
          </p:cNvSpPr>
          <p:nvPr/>
        </p:nvSpPr>
        <p:spPr bwMode="auto">
          <a:xfrm>
            <a:off x="699725" y="6644047"/>
            <a:ext cx="3854451" cy="123111"/>
          </a:xfrm>
          <a:prstGeom prst="rect">
            <a:avLst/>
          </a:prstGeom>
          <a:noFill/>
          <a:ln w="50800" algn="ctr">
            <a:noFill/>
            <a:miter lim="800000"/>
            <a:headEnd type="none" w="sm" len="sm"/>
            <a:tailEnd type="none" w="sm" len="sm"/>
          </a:ln>
          <a:effectLst/>
        </p:spPr>
        <p:txBody>
          <a:bodyPr wrap="square" lIns="0" tIns="0" rIns="0" bIns="0">
            <a:spAutoFit/>
          </a:bodyPr>
          <a:lstStyle/>
          <a:p>
            <a:pPr eaLnBrk="0" hangingPunct="0">
              <a:spcBef>
                <a:spcPct val="50000"/>
              </a:spcBef>
              <a:defRPr/>
            </a:pPr>
            <a:r>
              <a:rPr lang="en-US" sz="800" b="0" i="0" dirty="0" smtClean="0">
                <a:solidFill>
                  <a:schemeClr val="bg1"/>
                </a:solidFill>
                <a:latin typeface="Neo Sans Intel"/>
                <a:cs typeface="Neo Sans Intel"/>
              </a:rPr>
              <a:t>INTEL CONFIDENTIAL</a:t>
            </a:r>
            <a:endParaRPr lang="en-US" sz="800" b="0" i="0" dirty="0">
              <a:solidFill>
                <a:schemeClr val="bg1"/>
              </a:solidFill>
              <a:latin typeface="Neo Sans Intel"/>
              <a:cs typeface="Neo Sans Intel"/>
            </a:endParaRPr>
          </a:p>
        </p:txBody>
      </p:sp>
      <p:sp>
        <p:nvSpPr>
          <p:cNvPr id="15" name="Rectangle 4"/>
          <p:cNvSpPr>
            <a:spLocks noGrp="1" noChangeArrowheads="1"/>
          </p:cNvSpPr>
          <p:nvPr>
            <p:ph type="sldNum" sz="quarter" idx="4"/>
          </p:nvPr>
        </p:nvSpPr>
        <p:spPr bwMode="auto">
          <a:xfrm>
            <a:off x="101603" y="6553200"/>
            <a:ext cx="554567" cy="30480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ctr" eaLnBrk="0" hangingPunct="0">
              <a:defRPr sz="800" b="0">
                <a:solidFill>
                  <a:schemeClr val="bg1"/>
                </a:solidFill>
                <a:latin typeface="Neo Sans Intel Light" pitchFamily="34" charset="0"/>
                <a:ea typeface="MS PGothic" pitchFamily="34" charset="-128"/>
                <a:cs typeface="Arial" pitchFamily="34" charset="0"/>
              </a:defRPr>
            </a:lvl1pPr>
          </a:lstStyle>
          <a:p>
            <a:pPr defTabSz="913945"/>
            <a:fld id="{E30BE1C9-A9D7-4EBC-B66B-B5E523CF2D78}" type="slidenum">
              <a:rPr lang="en-US" smtClean="0">
                <a:solidFill>
                  <a:srgbClr val="FFFFFF"/>
                </a:solidFill>
              </a:rPr>
              <a:pPr defTabSz="913945"/>
              <a:t>‹#›</a:t>
            </a:fld>
            <a:endParaRPr lang="en-US" dirty="0">
              <a:solidFill>
                <a:srgbClr val="FFFFFF"/>
              </a:solidFill>
            </a:endParaRPr>
          </a:p>
        </p:txBody>
      </p:sp>
      <p:sp>
        <p:nvSpPr>
          <p:cNvPr id="8" name="Picture Placeholder 7"/>
          <p:cNvSpPr>
            <a:spLocks noGrp="1"/>
          </p:cNvSpPr>
          <p:nvPr>
            <p:ph type="pic" sz="quarter" idx="10" hasCustomPrompt="1"/>
          </p:nvPr>
        </p:nvSpPr>
        <p:spPr>
          <a:xfrm>
            <a:off x="0" y="0"/>
            <a:ext cx="12192000" cy="6858000"/>
          </a:xfrm>
          <a:prstGeom prst="rect">
            <a:avLst/>
          </a:prstGeom>
          <a:solidFill>
            <a:schemeClr val="tx2"/>
          </a:solidFill>
        </p:spPr>
        <p:txBody>
          <a:bodyPr anchor="ctr" anchorCtr="0"/>
          <a:lstStyle>
            <a:lvl1pPr marL="0" marR="0" indent="0" algn="ctr" defTabSz="914400" rtl="0" eaLnBrk="1" fontAlgn="base" latinLnBrk="0" hangingPunct="1">
              <a:lnSpc>
                <a:spcPct val="100000"/>
              </a:lnSpc>
              <a:spcBef>
                <a:spcPct val="75000"/>
              </a:spcBef>
              <a:spcAft>
                <a:spcPct val="0"/>
              </a:spcAft>
              <a:buClrTx/>
              <a:buSzTx/>
              <a:buFontTx/>
              <a:buNone/>
              <a:tabLst/>
              <a:defRPr/>
            </a:lvl1pPr>
          </a:lstStyle>
          <a:p>
            <a:r>
              <a:rPr lang="en-US" dirty="0" smtClean="0"/>
              <a:t>Photo goes here</a:t>
            </a:r>
          </a:p>
          <a:p>
            <a:endParaRPr lang="en-US" dirty="0"/>
          </a:p>
        </p:txBody>
      </p:sp>
      <p:sp>
        <p:nvSpPr>
          <p:cNvPr id="9" name="Title 1"/>
          <p:cNvSpPr>
            <a:spLocks noGrp="1" noChangeAspect="1"/>
          </p:cNvSpPr>
          <p:nvPr>
            <p:ph type="title" hasCustomPrompt="1"/>
          </p:nvPr>
        </p:nvSpPr>
        <p:spPr>
          <a:xfrm>
            <a:off x="0" y="409575"/>
            <a:ext cx="6583680" cy="1618488"/>
          </a:xfrm>
          <a:prstGeom prst="rect">
            <a:avLst/>
          </a:prstGeom>
          <a:blipFill>
            <a:blip r:embed="rId2" cstate="print"/>
            <a:stretch>
              <a:fillRect/>
            </a:stretch>
          </a:blipFill>
        </p:spPr>
        <p:txBody>
          <a:bodyPr anchor="ctr" anchorCtr="0"/>
          <a:lstStyle>
            <a:lvl1pPr marL="285750" indent="0" algn="l">
              <a:lnSpc>
                <a:spcPct val="100000"/>
              </a:lnSpc>
              <a:defRPr sz="3600" b="0" i="0" cap="none">
                <a:solidFill>
                  <a:srgbClr val="FFFFFF"/>
                </a:solidFill>
                <a:latin typeface="+mn-lt"/>
                <a:cs typeface="Neo Sans Intel"/>
              </a:defRPr>
            </a:lvl1pPr>
          </a:lstStyle>
          <a:p>
            <a:r>
              <a:rPr lang="en-US" dirty="0" smtClean="0"/>
              <a:t>Click To Edit Section Divider title Style</a:t>
            </a:r>
            <a:endParaRPr lang="en-US" dirty="0"/>
          </a:p>
        </p:txBody>
      </p:sp>
    </p:spTree>
    <p:extLst>
      <p:ext uri="{BB962C8B-B14F-4D97-AF65-F5344CB8AC3E}">
        <p14:creationId xmlns:p14="http://schemas.microsoft.com/office/powerpoint/2010/main" val="1896101788"/>
      </p:ext>
    </p:extLst>
  </p:cSld>
  <p:clrMapOvr>
    <a:masterClrMapping/>
  </p:clrMapOvr>
  <p:transition/>
  <p:timing>
    <p:tnLst>
      <p:par>
        <p:cTn id="1" dur="indefinite" restart="never" nodeType="tmRoot"/>
      </p:par>
    </p:tnLst>
  </p:timing>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a:xfrm>
            <a:off x="609600" y="409575"/>
            <a:ext cx="10972800" cy="885826"/>
          </a:xfrm>
          <a:prstGeom prst="rect">
            <a:avLst/>
          </a:prstGeom>
        </p:spPr>
        <p:txBody>
          <a:bodyPr/>
          <a:lstStyle/>
          <a:p>
            <a:r>
              <a:rPr lang="en-US" smtClean="0"/>
              <a:t>Click to edit Master title style</a:t>
            </a:r>
            <a:endParaRPr lang="en-US" dirty="0"/>
          </a:p>
        </p:txBody>
      </p:sp>
      <p:sp>
        <p:nvSpPr>
          <p:cNvPr id="9" name="Text Placeholder 8"/>
          <p:cNvSpPr>
            <a:spLocks noGrp="1"/>
          </p:cNvSpPr>
          <p:nvPr>
            <p:ph type="body" sz="quarter" idx="11"/>
          </p:nvPr>
        </p:nvSpPr>
        <p:spPr>
          <a:xfrm>
            <a:off x="609600" y="1371600"/>
            <a:ext cx="10972800" cy="45720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b="1"/>
            </a:lvl1pPr>
          </a:lstStyle>
          <a:p>
            <a:pPr fontAlgn="base">
              <a:spcAft>
                <a:spcPct val="0"/>
              </a:spcAft>
              <a:defRPr/>
            </a:pPr>
            <a:fld id="{94104E40-7A16-4C78-834F-5BE504F564CC}" type="slidenum">
              <a:rPr lang="en-US" smtClean="0">
                <a:solidFill>
                  <a:srgbClr val="FFFFFF"/>
                </a:solidFill>
              </a:rPr>
              <a:pPr fontAlgn="base">
                <a:spcAft>
                  <a:spcPct val="0"/>
                </a:spcAft>
                <a:defRPr/>
              </a:pPr>
              <a:t>‹#›</a:t>
            </a:fld>
            <a:endParaRPr lang="en-US">
              <a:solidFill>
                <a:srgbClr val="FFFFFF"/>
              </a:solidFill>
            </a:endParaRPr>
          </a:p>
        </p:txBody>
      </p:sp>
    </p:spTree>
    <p:extLst>
      <p:ext uri="{BB962C8B-B14F-4D97-AF65-F5344CB8AC3E}">
        <p14:creationId xmlns:p14="http://schemas.microsoft.com/office/powerpoint/2010/main" val="1483300537"/>
      </p:ext>
    </p:extLst>
  </p:cSld>
  <p:clrMapOvr>
    <a:masterClrMapping/>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411480"/>
            <a:ext cx="10972800" cy="886968"/>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7484" y="1379540"/>
            <a:ext cx="5382683" cy="4537075"/>
          </a:xfrm>
          <a:prstGeom prst="rect">
            <a:avLst/>
          </a:prstGeom>
        </p:spPr>
        <p:txBody>
          <a:bodyPr/>
          <a:lstStyle>
            <a:lvl1pPr marL="0" indent="0">
              <a:defRPr sz="20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3367" y="1379540"/>
            <a:ext cx="5384800" cy="4537075"/>
          </a:xfrm>
          <a:prstGeom prst="rect">
            <a:avLst/>
          </a:prstGeom>
        </p:spPr>
        <p:txBody>
          <a:bodyPr/>
          <a:lstStyle>
            <a:lvl1pPr marL="0" indent="0">
              <a:defRPr sz="20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4"/>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a:t>
            </a:fld>
            <a:endParaRPr lang="en-US">
              <a:solidFill>
                <a:srgbClr val="FFFFFF"/>
              </a:solidFill>
            </a:endParaRPr>
          </a:p>
        </p:txBody>
      </p:sp>
    </p:spTree>
    <p:extLst>
      <p:ext uri="{BB962C8B-B14F-4D97-AF65-F5344CB8AC3E}">
        <p14:creationId xmlns:p14="http://schemas.microsoft.com/office/powerpoint/2010/main" val="2691036996"/>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1"/>
          <p:cNvSpPr/>
          <p:nvPr/>
        </p:nvSpPr>
        <p:spPr>
          <a:xfrm>
            <a:off x="0" y="6367007"/>
            <a:ext cx="12188952" cy="494758"/>
          </a:xfrm>
          <a:prstGeom prst="rect">
            <a:avLst/>
          </a:prstGeom>
          <a:solidFill>
            <a:schemeClr val="tx1"/>
          </a:solidFill>
          <a:ln w="3175"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mtClean="0"/>
          </a:p>
        </p:txBody>
      </p:sp>
      <p:pic>
        <p:nvPicPr>
          <p:cNvPr id="9" name="Picture 8"/>
          <p:cNvPicPr>
            <a:picLocks noChangeAspect="1"/>
          </p:cNvPicPr>
          <p:nvPr/>
        </p:nvPicPr>
        <p:blipFill rotWithShape="1">
          <a:blip r:embed="rId16" cstate="print">
            <a:extLst>
              <a:ext uri="{28A0092B-C50C-407E-A947-70E740481C1C}">
                <a14:useLocalDpi xmlns:a14="http://schemas.microsoft.com/office/drawing/2010/main" val="0"/>
              </a:ext>
            </a:extLst>
          </a:blip>
          <a:srcRect t="1" r="559" b="1004"/>
          <a:stretch/>
        </p:blipFill>
        <p:spPr>
          <a:xfrm>
            <a:off x="4803915" y="6371770"/>
            <a:ext cx="1938528" cy="493776"/>
          </a:xfrm>
          <a:prstGeom prst="rect">
            <a:avLst/>
          </a:prstGeom>
          <a:effectLst/>
        </p:spPr>
      </p:pic>
      <p:sp>
        <p:nvSpPr>
          <p:cNvPr id="10" name="Slide Number Placeholder 9"/>
          <p:cNvSpPr>
            <a:spLocks noGrp="1"/>
          </p:cNvSpPr>
          <p:nvPr>
            <p:ph type="sldNum" sz="quarter" idx="4"/>
          </p:nvPr>
        </p:nvSpPr>
        <p:spPr>
          <a:xfrm>
            <a:off x="0" y="6519393"/>
            <a:ext cx="614207" cy="219456"/>
          </a:xfrm>
          <a:prstGeom prst="rect">
            <a:avLst/>
          </a:prstGeom>
        </p:spPr>
        <p:txBody>
          <a:bodyPr vert="horz" lIns="91440" tIns="45720" rIns="91440" bIns="45720" rtlCol="0" anchor="ctr"/>
          <a:lstStyle>
            <a:lvl1pPr marL="0" algn="r" defTabSz="914400" rtl="0" eaLnBrk="1" latinLnBrk="0" hangingPunct="1">
              <a:defRPr lang="en-US" sz="800" b="0" i="0" kern="1200" smtClean="0">
                <a:solidFill>
                  <a:schemeClr val="bg1"/>
                </a:solidFill>
                <a:latin typeface="+mn-lt"/>
                <a:ea typeface="Verdana" pitchFamily="34" charset="0"/>
                <a:cs typeface="Neo Sans Intel"/>
              </a:defRPr>
            </a:lvl1pPr>
          </a:lstStyle>
          <a:p>
            <a:pPr defTabSz="913945"/>
            <a:fld id="{E30BE1C9-A9D7-4EBC-B66B-B5E523CF2D78}" type="slidenum">
              <a:rPr lang="en-US" smtClean="0">
                <a:solidFill>
                  <a:srgbClr val="FFFFFF"/>
                </a:solidFill>
              </a:rPr>
              <a:pPr defTabSz="913945"/>
              <a:t>‹#›</a:t>
            </a:fld>
            <a:endParaRPr lang="en-US" dirty="0">
              <a:solidFill>
                <a:srgbClr val="FFFFFF"/>
              </a:solidFill>
            </a:endParaRPr>
          </a:p>
        </p:txBody>
      </p:sp>
      <p:sp>
        <p:nvSpPr>
          <p:cNvPr id="8" name="Text Box 5"/>
          <p:cNvSpPr txBox="1">
            <a:spLocks noChangeArrowheads="1"/>
          </p:cNvSpPr>
          <p:nvPr/>
        </p:nvSpPr>
        <p:spPr bwMode="auto">
          <a:xfrm>
            <a:off x="699724" y="6567566"/>
            <a:ext cx="3854451" cy="123111"/>
          </a:xfrm>
          <a:prstGeom prst="rect">
            <a:avLst/>
          </a:prstGeom>
          <a:noFill/>
          <a:ln w="50800" algn="ctr">
            <a:noFill/>
            <a:miter lim="800000"/>
            <a:headEnd type="none" w="sm" len="sm"/>
            <a:tailEnd type="none" w="sm" len="sm"/>
          </a:ln>
          <a:effectLst/>
        </p:spPr>
        <p:txBody>
          <a:bodyPr wrap="square" lIns="0" tIns="0" rIns="0" bIns="0">
            <a:spAutoFit/>
          </a:bodyPr>
          <a:lstStyle/>
          <a:p>
            <a:pPr eaLnBrk="0" hangingPunct="0">
              <a:spcBef>
                <a:spcPct val="50000"/>
              </a:spcBef>
              <a:defRPr/>
            </a:pPr>
            <a:r>
              <a:rPr lang="en-US" sz="800" b="0" i="0" dirty="0" smtClean="0">
                <a:solidFill>
                  <a:schemeClr val="bg1"/>
                </a:solidFill>
                <a:latin typeface="+mn-lt"/>
                <a:cs typeface="Neo Sans Intel"/>
              </a:rPr>
              <a:t>INTEL CONFIDENTIAL</a:t>
            </a:r>
            <a:endParaRPr lang="en-US" sz="800" b="0" i="0" dirty="0">
              <a:solidFill>
                <a:schemeClr val="bg1"/>
              </a:solidFill>
              <a:latin typeface="+mn-lt"/>
              <a:cs typeface="Neo Sans Intel"/>
            </a:endParaRPr>
          </a:p>
        </p:txBody>
      </p:sp>
      <p:sp>
        <p:nvSpPr>
          <p:cNvPr id="14" name="Title Placeholder 13"/>
          <p:cNvSpPr>
            <a:spLocks noGrp="1"/>
          </p:cNvSpPr>
          <p:nvPr>
            <p:ph type="title"/>
          </p:nvPr>
        </p:nvSpPr>
        <p:spPr>
          <a:xfrm>
            <a:off x="609600" y="409575"/>
            <a:ext cx="10972800" cy="885826"/>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15" name="Text Placeholder 14"/>
          <p:cNvSpPr>
            <a:spLocks noGrp="1"/>
          </p:cNvSpPr>
          <p:nvPr>
            <p:ph type="body" idx="1"/>
          </p:nvPr>
        </p:nvSpPr>
        <p:spPr>
          <a:xfrm>
            <a:off x="609600" y="1371600"/>
            <a:ext cx="10972800" cy="45720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1" name="Picture 10" descr="intel_wht_rgb_3000.png"/>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428036" y="6414510"/>
            <a:ext cx="599268" cy="394933"/>
          </a:xfrm>
          <a:prstGeom prst="rect">
            <a:avLst/>
          </a:prstGeom>
        </p:spPr>
      </p:pic>
      <p:pic>
        <p:nvPicPr>
          <p:cNvPr id="3" name="Picture 2"/>
          <p:cNvPicPr>
            <a:picLocks noChangeAspect="1"/>
          </p:cNvPicPr>
          <p:nvPr/>
        </p:nvPicPr>
        <p:blipFill>
          <a:blip r:embed="rId18"/>
          <a:stretch>
            <a:fillRect/>
          </a:stretch>
        </p:blipFill>
        <p:spPr>
          <a:xfrm>
            <a:off x="4803915" y="6382868"/>
            <a:ext cx="2129320" cy="487441"/>
          </a:xfrm>
          <a:prstGeom prst="rect">
            <a:avLst/>
          </a:prstGeom>
        </p:spPr>
      </p:pic>
    </p:spTree>
    <p:extLst>
      <p:ext uri="{BB962C8B-B14F-4D97-AF65-F5344CB8AC3E}">
        <p14:creationId xmlns:p14="http://schemas.microsoft.com/office/powerpoint/2010/main" val="272965620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Lst>
  <p:hf hdr="0" dt="0"/>
  <p:txStyles>
    <p:titleStyle>
      <a:lvl1pPr algn="l" defTabSz="914400" rtl="0" eaLnBrk="1" latinLnBrk="0" hangingPunct="1">
        <a:lnSpc>
          <a:spcPts val="2600"/>
        </a:lnSpc>
        <a:spcBef>
          <a:spcPct val="0"/>
        </a:spcBef>
        <a:buNone/>
        <a:defRPr lang="en-US" altLang="ja-JP" sz="3000" b="1" i="0" kern="1200" dirty="0" smtClean="0">
          <a:solidFill>
            <a:schemeClr val="accent1"/>
          </a:solidFill>
          <a:latin typeface="+mj-lt"/>
          <a:ea typeface="+mj-ea"/>
          <a:cs typeface="+mj-cs"/>
        </a:defRPr>
      </a:lvl1pPr>
    </p:titleStyle>
    <p:bodyStyle>
      <a:lvl1pPr marL="0" indent="0" algn="l" defTabSz="914400" rtl="0" eaLnBrk="1" latinLnBrk="0" hangingPunct="1">
        <a:spcBef>
          <a:spcPts val="2200"/>
        </a:spcBef>
        <a:buFont typeface="Arial" pitchFamily="34" charset="0"/>
        <a:buNone/>
        <a:defRPr lang="en-US" altLang="ja-JP" sz="2400" b="0" i="0" kern="1200" smtClean="0">
          <a:solidFill>
            <a:schemeClr val="tx1"/>
          </a:solidFill>
          <a:latin typeface="+mn-lt"/>
          <a:ea typeface="+mn-ea"/>
          <a:cs typeface="+mn-cs"/>
        </a:defRPr>
      </a:lvl1pPr>
      <a:lvl2pPr marL="228600" indent="-228600" algn="l" defTabSz="914400" rtl="0" eaLnBrk="1" latinLnBrk="0" hangingPunct="1">
        <a:spcBef>
          <a:spcPts val="900"/>
        </a:spcBef>
        <a:buFont typeface="Arial" pitchFamily="34" charset="0"/>
        <a:buChar char="•"/>
        <a:defRPr lang="en-US" altLang="ja-JP" sz="2200" b="0" i="0" kern="1200" smtClean="0">
          <a:solidFill>
            <a:schemeClr val="tx1"/>
          </a:solidFill>
          <a:latin typeface="+mn-lt"/>
          <a:ea typeface="+mn-ea"/>
          <a:cs typeface="+mn-cs"/>
        </a:defRPr>
      </a:lvl2pPr>
      <a:lvl3pPr marL="457200" indent="-228600" algn="l" defTabSz="914400" rtl="0" eaLnBrk="1" latinLnBrk="0" hangingPunct="1">
        <a:spcBef>
          <a:spcPts val="600"/>
        </a:spcBef>
        <a:buClr>
          <a:schemeClr val="tx2"/>
        </a:buClr>
        <a:buFont typeface="Neo Sans Intel" pitchFamily="34" charset="0"/>
        <a:buChar char="–"/>
        <a:defRPr lang="en-US" altLang="ja-JP" sz="2000" b="0" i="0" kern="1200" smtClean="0">
          <a:solidFill>
            <a:schemeClr val="tx1"/>
          </a:solidFill>
          <a:latin typeface="+mn-lt"/>
          <a:ea typeface="+mn-ea"/>
          <a:cs typeface="+mn-cs"/>
        </a:defRPr>
      </a:lvl3pPr>
      <a:lvl4pPr marL="628650" indent="-171450" algn="l" defTabSz="914400" rtl="0" eaLnBrk="1" latinLnBrk="0" hangingPunct="1">
        <a:spcBef>
          <a:spcPts val="300"/>
        </a:spcBef>
        <a:buClr>
          <a:schemeClr val="tx2"/>
        </a:buClr>
        <a:buFont typeface="Neo Sans Intel" pitchFamily="34" charset="0"/>
        <a:buChar char="–"/>
        <a:defRPr lang="en-US" altLang="ja-JP" sz="1800" b="0" i="0" kern="1200" smtClean="0">
          <a:solidFill>
            <a:schemeClr val="tx1"/>
          </a:solidFill>
          <a:latin typeface="+mn-lt"/>
          <a:ea typeface="+mn-ea"/>
          <a:cs typeface="+mn-cs"/>
        </a:defRPr>
      </a:lvl4pPr>
      <a:lvl5pPr marL="800100" indent="-171450" algn="l" defTabSz="914400" rtl="0" eaLnBrk="1" latinLnBrk="0" hangingPunct="1">
        <a:spcBef>
          <a:spcPts val="100"/>
        </a:spcBef>
        <a:buClr>
          <a:schemeClr val="tx2"/>
        </a:buClr>
        <a:buFont typeface="Neo Sans Intel" pitchFamily="34" charset="0"/>
        <a:buChar char="–"/>
        <a:defRPr lang="en-US" altLang="ja-JP" sz="1800" b="0" i="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slide" Target="slide3.xml"/><Relationship Id="rId5" Type="http://schemas.openxmlformats.org/officeDocument/2006/relationships/image" Target="../media/image18.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hyperlink" Target="http://realsense.sni.foodnetwork.com/" TargetMode="External"/></Relationships>
</file>

<file path=ppt/slides/_rels/slide4.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slide" Target="slide4.xml"/><Relationship Id="rId5" Type="http://schemas.openxmlformats.org/officeDocument/2006/relationships/image" Target="../media/image1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3464015"/>
            <a:ext cx="10363200" cy="626330"/>
          </a:xfrm>
        </p:spPr>
        <p:txBody>
          <a:bodyPr/>
          <a:lstStyle/>
          <a:p>
            <a:r>
              <a:rPr lang="en-US" dirty="0" smtClean="0"/>
              <a:t>Bryan Mackenzie </a:t>
            </a:r>
            <a:endParaRPr lang="en-US" dirty="0"/>
          </a:p>
        </p:txBody>
      </p:sp>
      <p:sp>
        <p:nvSpPr>
          <p:cNvPr id="4" name="Title 1"/>
          <p:cNvSpPr txBox="1">
            <a:spLocks/>
          </p:cNvSpPr>
          <p:nvPr/>
        </p:nvSpPr>
        <p:spPr bwMode="auto">
          <a:xfrm>
            <a:off x="914400" y="2549618"/>
            <a:ext cx="10363200" cy="91439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spcBef>
                <a:spcPct val="0"/>
              </a:spcBef>
              <a:spcAft>
                <a:spcPct val="0"/>
              </a:spcAft>
              <a:defRPr sz="3200" b="1">
                <a:solidFill>
                  <a:schemeClr val="tx2"/>
                </a:solidFill>
                <a:latin typeface="+mj-lt"/>
                <a:ea typeface="+mj-ea"/>
                <a:cs typeface="+mj-cs"/>
              </a:defRPr>
            </a:lvl1pPr>
            <a:lvl2pPr algn="l" rtl="0" eaLnBrk="1" fontAlgn="base" hangingPunct="1">
              <a:spcBef>
                <a:spcPct val="0"/>
              </a:spcBef>
              <a:spcAft>
                <a:spcPct val="0"/>
              </a:spcAft>
              <a:defRPr sz="3200" b="1">
                <a:solidFill>
                  <a:schemeClr val="tx2"/>
                </a:solidFill>
                <a:latin typeface="Neo Sans Intel" pitchFamily="34" charset="0"/>
                <a:cs typeface="Arial" charset="0"/>
              </a:defRPr>
            </a:lvl2pPr>
            <a:lvl3pPr algn="l" rtl="0" eaLnBrk="1" fontAlgn="base" hangingPunct="1">
              <a:spcBef>
                <a:spcPct val="0"/>
              </a:spcBef>
              <a:spcAft>
                <a:spcPct val="0"/>
              </a:spcAft>
              <a:defRPr sz="3200" b="1">
                <a:solidFill>
                  <a:schemeClr val="tx2"/>
                </a:solidFill>
                <a:latin typeface="Neo Sans Intel" pitchFamily="34" charset="0"/>
                <a:cs typeface="Arial" charset="0"/>
              </a:defRPr>
            </a:lvl3pPr>
            <a:lvl4pPr algn="l" rtl="0" eaLnBrk="1" fontAlgn="base" hangingPunct="1">
              <a:spcBef>
                <a:spcPct val="0"/>
              </a:spcBef>
              <a:spcAft>
                <a:spcPct val="0"/>
              </a:spcAft>
              <a:defRPr sz="3200" b="1">
                <a:solidFill>
                  <a:schemeClr val="tx2"/>
                </a:solidFill>
                <a:latin typeface="Neo Sans Intel" pitchFamily="34" charset="0"/>
                <a:cs typeface="Arial" charset="0"/>
              </a:defRPr>
            </a:lvl4pPr>
            <a:lvl5pPr algn="l" rtl="0" eaLnBrk="1" fontAlgn="base" hangingPunct="1">
              <a:spcBef>
                <a:spcPct val="0"/>
              </a:spcBef>
              <a:spcAft>
                <a:spcPct val="0"/>
              </a:spcAft>
              <a:defRPr sz="3200" b="1">
                <a:solidFill>
                  <a:schemeClr val="tx2"/>
                </a:solidFill>
                <a:latin typeface="Neo Sans Intel" pitchFamily="34" charset="0"/>
                <a:cs typeface="Arial" charset="0"/>
              </a:defRPr>
            </a:lvl5pPr>
            <a:lvl6pPr marL="456971" algn="l" rtl="0" eaLnBrk="1" fontAlgn="base" hangingPunct="1">
              <a:spcBef>
                <a:spcPct val="0"/>
              </a:spcBef>
              <a:spcAft>
                <a:spcPct val="0"/>
              </a:spcAft>
              <a:defRPr sz="3200" b="1">
                <a:solidFill>
                  <a:schemeClr val="tx2"/>
                </a:solidFill>
                <a:latin typeface="Neo Sans Intel" pitchFamily="34" charset="0"/>
                <a:cs typeface="Arial" charset="0"/>
              </a:defRPr>
            </a:lvl6pPr>
            <a:lvl7pPr marL="913945" algn="l" rtl="0" eaLnBrk="1" fontAlgn="base" hangingPunct="1">
              <a:spcBef>
                <a:spcPct val="0"/>
              </a:spcBef>
              <a:spcAft>
                <a:spcPct val="0"/>
              </a:spcAft>
              <a:defRPr sz="3200" b="1">
                <a:solidFill>
                  <a:schemeClr val="tx2"/>
                </a:solidFill>
                <a:latin typeface="Neo Sans Intel" pitchFamily="34" charset="0"/>
                <a:cs typeface="Arial" charset="0"/>
              </a:defRPr>
            </a:lvl7pPr>
            <a:lvl8pPr marL="1370918" algn="l" rtl="0" eaLnBrk="1" fontAlgn="base" hangingPunct="1">
              <a:spcBef>
                <a:spcPct val="0"/>
              </a:spcBef>
              <a:spcAft>
                <a:spcPct val="0"/>
              </a:spcAft>
              <a:defRPr sz="3200" b="1">
                <a:solidFill>
                  <a:schemeClr val="tx2"/>
                </a:solidFill>
                <a:latin typeface="Neo Sans Intel" pitchFamily="34" charset="0"/>
                <a:cs typeface="Arial" charset="0"/>
              </a:defRPr>
            </a:lvl8pPr>
            <a:lvl9pPr marL="1827890" algn="l" rtl="0" eaLnBrk="1" fontAlgn="base" hangingPunct="1">
              <a:spcBef>
                <a:spcPct val="0"/>
              </a:spcBef>
              <a:spcAft>
                <a:spcPct val="0"/>
              </a:spcAft>
              <a:defRPr sz="3200" b="1">
                <a:solidFill>
                  <a:schemeClr val="tx2"/>
                </a:solidFill>
                <a:latin typeface="Neo Sans Intel" pitchFamily="34" charset="0"/>
                <a:cs typeface="Arial" charset="0"/>
              </a:defRPr>
            </a:lvl9pPr>
          </a:lstStyle>
          <a:p>
            <a:r>
              <a:rPr lang="en-US" sz="5400" kern="0" dirty="0" smtClean="0">
                <a:solidFill>
                  <a:schemeClr val="bg1"/>
                </a:solidFill>
              </a:rPr>
              <a:t>User Experience Design</a:t>
            </a:r>
            <a:endParaRPr lang="en-US" sz="5400" kern="0" dirty="0">
              <a:solidFill>
                <a:schemeClr val="bg1"/>
              </a:solidFill>
            </a:endParaRPr>
          </a:p>
        </p:txBody>
      </p:sp>
      <p:sp>
        <p:nvSpPr>
          <p:cNvPr id="5" name="Rectangle 4"/>
          <p:cNvSpPr/>
          <p:nvPr/>
        </p:nvSpPr>
        <p:spPr>
          <a:xfrm>
            <a:off x="2064151" y="4089684"/>
            <a:ext cx="7577559" cy="369332"/>
          </a:xfrm>
          <a:prstGeom prst="rect">
            <a:avLst/>
          </a:prstGeom>
        </p:spPr>
        <p:txBody>
          <a:bodyPr wrap="square">
            <a:spAutoFit/>
          </a:bodyPr>
          <a:lstStyle/>
          <a:p>
            <a:pPr algn="ctr"/>
            <a:r>
              <a:rPr lang="en-US" dirty="0">
                <a:solidFill>
                  <a:schemeClr val="bg1"/>
                </a:solidFill>
              </a:rPr>
              <a:t>User Experience </a:t>
            </a:r>
            <a:r>
              <a:rPr lang="en-US" dirty="0" smtClean="0">
                <a:solidFill>
                  <a:schemeClr val="bg1"/>
                </a:solidFill>
              </a:rPr>
              <a:t>Design ≠ </a:t>
            </a:r>
            <a:r>
              <a:rPr lang="en-US" dirty="0">
                <a:solidFill>
                  <a:schemeClr val="bg1"/>
                </a:solidFill>
              </a:rPr>
              <a:t>User </a:t>
            </a:r>
            <a:r>
              <a:rPr lang="en-US" dirty="0" smtClean="0">
                <a:solidFill>
                  <a:schemeClr val="bg1"/>
                </a:solidFill>
              </a:rPr>
              <a:t>Interface Design</a:t>
            </a:r>
            <a:endParaRPr lang="en-US" b="1" u="sng" dirty="0">
              <a:solidFill>
                <a:schemeClr val="bg1"/>
              </a:solidFill>
            </a:endParaRPr>
          </a:p>
        </p:txBody>
      </p:sp>
    </p:spTree>
    <p:extLst>
      <p:ext uri="{BB962C8B-B14F-4D97-AF65-F5344CB8AC3E}">
        <p14:creationId xmlns:p14="http://schemas.microsoft.com/office/powerpoint/2010/main" val="3378619260"/>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09575"/>
            <a:ext cx="10972800" cy="319364"/>
          </a:xfrm>
        </p:spPr>
        <p:txBody>
          <a:bodyPr/>
          <a:lstStyle/>
          <a:p>
            <a:pPr lvl="0"/>
            <a:r>
              <a:rPr lang="en-US" dirty="0"/>
              <a:t>User Experience Design</a:t>
            </a:r>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10</a:t>
            </a:fld>
            <a:endParaRPr lang="en-US">
              <a:solidFill>
                <a:srgbClr val="FFFFFF"/>
              </a:solidFill>
            </a:endParaRPr>
          </a:p>
        </p:txBody>
      </p:sp>
      <p:cxnSp>
        <p:nvCxnSpPr>
          <p:cNvPr id="6" name="Straight Connector 5"/>
          <p:cNvCxnSpPr/>
          <p:nvPr/>
        </p:nvCxnSpPr>
        <p:spPr>
          <a:xfrm flipV="1">
            <a:off x="-8238" y="720701"/>
            <a:ext cx="566928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55" name="Rectangle 54"/>
          <p:cNvSpPr/>
          <p:nvPr/>
        </p:nvSpPr>
        <p:spPr>
          <a:xfrm>
            <a:off x="307103" y="822301"/>
            <a:ext cx="11620982" cy="400110"/>
          </a:xfrm>
          <a:prstGeom prst="rect">
            <a:avLst/>
          </a:prstGeom>
        </p:spPr>
        <p:txBody>
          <a:bodyPr wrap="square">
            <a:spAutoFit/>
          </a:bodyPr>
          <a:lstStyle/>
          <a:p>
            <a:pPr marL="288925" lvl="1" algn="ctr"/>
            <a:r>
              <a:rPr lang="en-US" sz="2000" b="1" u="sng" dirty="0">
                <a:solidFill>
                  <a:schemeClr val="accent1"/>
                </a:solidFill>
              </a:rPr>
              <a:t>Feedback mechanism One: </a:t>
            </a:r>
            <a:endParaRPr lang="en-US" sz="2000" b="1" u="sng" dirty="0">
              <a:solidFill>
                <a:schemeClr val="accent1"/>
              </a:solidFill>
            </a:endParaRPr>
          </a:p>
        </p:txBody>
      </p:sp>
      <p:pic>
        <p:nvPicPr>
          <p:cNvPr id="5" name="Icon Demo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81199" y="1304925"/>
            <a:ext cx="8229602" cy="4629151"/>
          </a:xfrm>
          <a:prstGeom prst="rect">
            <a:avLst/>
          </a:prstGeom>
          <a:ln>
            <a:noFill/>
          </a:ln>
          <a:effectLst>
            <a:softEdge rad="112500"/>
          </a:effectLst>
        </p:spPr>
      </p:pic>
      <p:sp>
        <p:nvSpPr>
          <p:cNvPr id="8" name="Rectangle 7"/>
          <p:cNvSpPr/>
          <p:nvPr/>
        </p:nvSpPr>
        <p:spPr>
          <a:xfrm>
            <a:off x="10660388" y="5934076"/>
            <a:ext cx="1267697" cy="400110"/>
          </a:xfrm>
          <a:prstGeom prst="rect">
            <a:avLst/>
          </a:prstGeom>
        </p:spPr>
        <p:txBody>
          <a:bodyPr wrap="square">
            <a:spAutoFit/>
          </a:bodyPr>
          <a:lstStyle/>
          <a:p>
            <a:pPr marL="288925" lvl="1"/>
            <a:r>
              <a:rPr lang="en-US" sz="2000" b="1" u="sng" dirty="0" smtClean="0">
                <a:solidFill>
                  <a:schemeClr val="accent1"/>
                </a:solidFill>
                <a:hlinkClick r:id="rId6" action="ppaction://hlinksldjump"/>
              </a:rPr>
              <a:t>Back</a:t>
            </a:r>
            <a:endParaRPr lang="en-US" sz="2000" b="1" u="sng" dirty="0">
              <a:solidFill>
                <a:schemeClr val="accent1"/>
              </a:solidFill>
            </a:endParaRPr>
          </a:p>
        </p:txBody>
      </p:sp>
    </p:spTree>
    <p:extLst>
      <p:ext uri="{BB962C8B-B14F-4D97-AF65-F5344CB8AC3E}">
        <p14:creationId xmlns:p14="http://schemas.microsoft.com/office/powerpoint/2010/main" val="695144556"/>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sz="5400" dirty="0" smtClean="0"/>
              <a:t>Backup</a:t>
            </a:r>
            <a:endParaRPr lang="en-US" sz="5400" dirty="0"/>
          </a:p>
        </p:txBody>
      </p:sp>
    </p:spTree>
    <p:extLst>
      <p:ext uri="{BB962C8B-B14F-4D97-AF65-F5344CB8AC3E}">
        <p14:creationId xmlns:p14="http://schemas.microsoft.com/office/powerpoint/2010/main" val="1439202879"/>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Experience </a:t>
            </a:r>
            <a:r>
              <a:rPr lang="en-US" dirty="0" smtClean="0"/>
              <a:t>Design: </a:t>
            </a:r>
            <a:r>
              <a:rPr lang="en-US" dirty="0"/>
              <a:t>Agenda</a:t>
            </a:r>
            <a:endParaRPr lang="en-US" dirty="0"/>
          </a:p>
        </p:txBody>
      </p:sp>
      <p:sp>
        <p:nvSpPr>
          <p:cNvPr id="3" name="Content Placeholder 2"/>
          <p:cNvSpPr>
            <a:spLocks noGrp="1"/>
          </p:cNvSpPr>
          <p:nvPr>
            <p:ph type="body" sz="quarter" idx="11"/>
          </p:nvPr>
        </p:nvSpPr>
        <p:spPr>
          <a:xfrm>
            <a:off x="371764" y="2446643"/>
            <a:ext cx="10135645" cy="1355110"/>
          </a:xfrm>
        </p:spPr>
        <p:txBody>
          <a:bodyPr/>
          <a:lstStyle/>
          <a:p>
            <a:pPr marL="457200" indent="-457200">
              <a:spcBef>
                <a:spcPts val="0"/>
              </a:spcBef>
              <a:spcAft>
                <a:spcPts val="200"/>
              </a:spcAft>
              <a:buFont typeface="+mj-lt"/>
              <a:buAutoNum type="arabicPeriod"/>
            </a:pPr>
            <a:r>
              <a:rPr lang="en-US" sz="2000" b="1" dirty="0" smtClean="0"/>
              <a:t>Feedback Case Study</a:t>
            </a:r>
          </a:p>
          <a:p>
            <a:pPr marL="457200" indent="-457200">
              <a:spcBef>
                <a:spcPts val="0"/>
              </a:spcBef>
              <a:spcAft>
                <a:spcPts val="200"/>
              </a:spcAft>
              <a:buFont typeface="+mj-lt"/>
              <a:buAutoNum type="arabicPeriod"/>
            </a:pPr>
            <a:r>
              <a:rPr lang="en-US" sz="2000" b="1" dirty="0" smtClean="0"/>
              <a:t>Forgiveness</a:t>
            </a:r>
          </a:p>
          <a:p>
            <a:pPr marL="457200" indent="-457200">
              <a:spcBef>
                <a:spcPts val="0"/>
              </a:spcBef>
              <a:spcAft>
                <a:spcPts val="200"/>
              </a:spcAft>
              <a:buFont typeface="+mj-lt"/>
              <a:buAutoNum type="arabicPeriod"/>
            </a:pPr>
            <a:r>
              <a:rPr lang="en-US" sz="2000" b="1" dirty="0" smtClean="0"/>
              <a:t>Consistency and expectation</a:t>
            </a:r>
          </a:p>
          <a:p>
            <a:pPr marL="457200" indent="-457200">
              <a:spcBef>
                <a:spcPts val="0"/>
              </a:spcBef>
              <a:spcAft>
                <a:spcPts val="200"/>
              </a:spcAft>
              <a:buFont typeface="+mj-lt"/>
              <a:buAutoNum type="arabicPeriod"/>
            </a:pPr>
            <a:r>
              <a:rPr lang="en-US" sz="2000" b="1" dirty="0" smtClean="0"/>
              <a:t>Reliability Case Study</a:t>
            </a:r>
          </a:p>
          <a:p>
            <a:pPr marL="457200" indent="-457200">
              <a:spcBef>
                <a:spcPts val="0"/>
              </a:spcBef>
              <a:spcAft>
                <a:spcPts val="200"/>
              </a:spcAft>
              <a:buFont typeface="+mj-lt"/>
              <a:buAutoNum type="arabicPeriod"/>
            </a:pPr>
            <a:r>
              <a:rPr lang="en-US" sz="2000" b="1" dirty="0" smtClean="0"/>
              <a:t>Usability</a:t>
            </a:r>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2</a:t>
            </a:fld>
            <a:endParaRPr lang="en-US">
              <a:solidFill>
                <a:srgbClr val="FFFFFF"/>
              </a:solidFill>
            </a:endParaRPr>
          </a:p>
        </p:txBody>
      </p:sp>
      <p:pic>
        <p:nvPicPr>
          <p:cNvPr id="9" name="Picture 8"/>
          <p:cNvPicPr>
            <a:picLocks noChangeAspect="1"/>
          </p:cNvPicPr>
          <p:nvPr/>
        </p:nvPicPr>
        <p:blipFill>
          <a:blip r:embed="rId3"/>
          <a:stretch>
            <a:fillRect/>
          </a:stretch>
        </p:blipFill>
        <p:spPr>
          <a:xfrm>
            <a:off x="5145795" y="1661727"/>
            <a:ext cx="5547233" cy="33283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1" name="Straight Connector 10"/>
          <p:cNvCxnSpPr/>
          <p:nvPr/>
        </p:nvCxnSpPr>
        <p:spPr>
          <a:xfrm flipV="1">
            <a:off x="-8238" y="775901"/>
            <a:ext cx="758952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7235830"/>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3</a:t>
            </a:fld>
            <a:endParaRPr lang="en-US">
              <a:solidFill>
                <a:srgbClr val="FFFFFF"/>
              </a:solidFill>
            </a:endParaRPr>
          </a:p>
        </p:txBody>
      </p:sp>
      <p:sp>
        <p:nvSpPr>
          <p:cNvPr id="18" name="TextBox 17"/>
          <p:cNvSpPr txBox="1"/>
          <p:nvPr/>
        </p:nvSpPr>
        <p:spPr>
          <a:xfrm>
            <a:off x="324090" y="775504"/>
            <a:ext cx="11258309" cy="5401479"/>
          </a:xfrm>
          <a:prstGeom prst="rect">
            <a:avLst/>
          </a:prstGeom>
          <a:noFill/>
        </p:spPr>
        <p:txBody>
          <a:bodyPr wrap="square" rtlCol="0">
            <a:spAutoFit/>
          </a:bodyPr>
          <a:lstStyle/>
          <a:p>
            <a:endParaRPr lang="en-US" sz="900" b="1" dirty="0" smtClean="0">
              <a:solidFill>
                <a:schemeClr val="accent6">
                  <a:lumMod val="75000"/>
                </a:schemeClr>
              </a:solidFill>
            </a:endParaRPr>
          </a:p>
          <a:p>
            <a:r>
              <a:rPr lang="en-US" sz="1600" b="1" dirty="0" smtClean="0">
                <a:solidFill>
                  <a:schemeClr val="accent6">
                    <a:lumMod val="75000"/>
                  </a:schemeClr>
                </a:solidFill>
              </a:rPr>
              <a:t>Feedback</a:t>
            </a:r>
          </a:p>
          <a:p>
            <a:pPr marL="288925" lvl="1"/>
            <a:r>
              <a:rPr lang="en-US" sz="1600" dirty="0">
                <a:solidFill>
                  <a:schemeClr val="accent1"/>
                </a:solidFill>
              </a:rPr>
              <a:t>It is important that there always be a connection between actions and results. When </a:t>
            </a:r>
            <a:r>
              <a:rPr lang="en-US" sz="1600" dirty="0" smtClean="0">
                <a:solidFill>
                  <a:schemeClr val="accent1"/>
                </a:solidFill>
              </a:rPr>
              <a:t>a gestures </a:t>
            </a:r>
            <a:r>
              <a:rPr lang="en-US" sz="1600" dirty="0" smtClean="0">
                <a:solidFill>
                  <a:schemeClr val="accent1"/>
                </a:solidFill>
              </a:rPr>
              <a:t>is recognized, is there visual indication of an action on behalf of the users command? </a:t>
            </a:r>
            <a:r>
              <a:rPr lang="en-US" sz="1600" dirty="0" smtClean="0">
                <a:solidFill>
                  <a:schemeClr val="accent1"/>
                </a:solidFill>
              </a:rPr>
              <a:t>For example, If </a:t>
            </a:r>
            <a:r>
              <a:rPr lang="en-US" sz="1600" dirty="0" smtClean="0">
                <a:solidFill>
                  <a:schemeClr val="accent1"/>
                </a:solidFill>
              </a:rPr>
              <a:t>a video is </a:t>
            </a:r>
            <a:r>
              <a:rPr lang="en-US" sz="1600" dirty="0" smtClean="0">
                <a:solidFill>
                  <a:schemeClr val="accent1"/>
                </a:solidFill>
              </a:rPr>
              <a:t>clicked, </a:t>
            </a:r>
            <a:r>
              <a:rPr lang="en-US" sz="1600" dirty="0" smtClean="0">
                <a:solidFill>
                  <a:schemeClr val="accent1"/>
                </a:solidFill>
              </a:rPr>
              <a:t>it plays. If a button is </a:t>
            </a:r>
            <a:r>
              <a:rPr lang="en-US" sz="1600" dirty="0" smtClean="0">
                <a:solidFill>
                  <a:schemeClr val="accent1"/>
                </a:solidFill>
              </a:rPr>
              <a:t>selected, </a:t>
            </a:r>
            <a:r>
              <a:rPr lang="en-US" sz="1600" dirty="0" smtClean="0">
                <a:solidFill>
                  <a:schemeClr val="accent1"/>
                </a:solidFill>
              </a:rPr>
              <a:t>it should </a:t>
            </a:r>
            <a:r>
              <a:rPr lang="en-US" sz="1600" dirty="0" smtClean="0">
                <a:solidFill>
                  <a:schemeClr val="accent1"/>
                </a:solidFill>
              </a:rPr>
              <a:t>animate and </a:t>
            </a:r>
            <a:r>
              <a:rPr lang="en-US" sz="1600" dirty="0" smtClean="0">
                <a:solidFill>
                  <a:schemeClr val="accent1"/>
                </a:solidFill>
              </a:rPr>
              <a:t>initiate the desired action (page load, data submission, etc.) </a:t>
            </a:r>
          </a:p>
          <a:p>
            <a:pPr marL="288925" lvl="1"/>
            <a:endParaRPr lang="en-US" sz="1600" dirty="0" smtClean="0">
              <a:solidFill>
                <a:schemeClr val="accent1"/>
              </a:solidFill>
            </a:endParaRPr>
          </a:p>
          <a:p>
            <a:pPr marL="288925" lvl="1"/>
            <a:endParaRPr lang="en-US" sz="1600" dirty="0">
              <a:solidFill>
                <a:schemeClr val="accent1"/>
              </a:solidFill>
            </a:endParaRPr>
          </a:p>
          <a:p>
            <a:pPr marL="288925" lvl="1"/>
            <a:endParaRPr lang="en-US" sz="1600" dirty="0" smtClean="0">
              <a:solidFill>
                <a:schemeClr val="accent1"/>
              </a:solidFill>
            </a:endParaRPr>
          </a:p>
          <a:p>
            <a:pPr marL="288925" lvl="1"/>
            <a:endParaRPr lang="en-US" sz="1600" dirty="0">
              <a:solidFill>
                <a:schemeClr val="accent1"/>
              </a:solidFill>
            </a:endParaRPr>
          </a:p>
          <a:p>
            <a:pPr marL="288925" lvl="1"/>
            <a:endParaRPr lang="en-US" sz="1600" dirty="0" smtClean="0">
              <a:solidFill>
                <a:schemeClr val="accent1"/>
              </a:solidFill>
            </a:endParaRPr>
          </a:p>
          <a:p>
            <a:pPr marL="288925" lvl="1"/>
            <a:endParaRPr lang="en-US" sz="1600" dirty="0">
              <a:solidFill>
                <a:schemeClr val="accent1"/>
              </a:solidFill>
            </a:endParaRPr>
          </a:p>
          <a:p>
            <a:pPr marL="288925" lvl="1"/>
            <a:endParaRPr lang="en-US" sz="1600" dirty="0" smtClean="0">
              <a:solidFill>
                <a:schemeClr val="accent1"/>
              </a:solidFill>
            </a:endParaRPr>
          </a:p>
          <a:p>
            <a:pPr marL="288925" lvl="1"/>
            <a:endParaRPr lang="en-US" sz="1600" dirty="0">
              <a:solidFill>
                <a:schemeClr val="accent1"/>
              </a:solidFill>
            </a:endParaRPr>
          </a:p>
          <a:p>
            <a:pPr marL="288925" lvl="1"/>
            <a:endParaRPr lang="en-US" sz="1600" dirty="0" smtClean="0">
              <a:solidFill>
                <a:schemeClr val="accent1"/>
              </a:solidFill>
            </a:endParaRPr>
          </a:p>
          <a:p>
            <a:pPr marL="288925" lvl="1"/>
            <a:endParaRPr lang="en-US" sz="1600" dirty="0">
              <a:solidFill>
                <a:schemeClr val="accent1"/>
              </a:solidFill>
            </a:endParaRPr>
          </a:p>
          <a:p>
            <a:pPr marL="288925" lvl="1"/>
            <a:endParaRPr lang="en-US" sz="1600" dirty="0" smtClean="0">
              <a:solidFill>
                <a:schemeClr val="accent1"/>
              </a:solidFill>
            </a:endParaRPr>
          </a:p>
          <a:p>
            <a:pPr marL="288925" lvl="1"/>
            <a:endParaRPr lang="en-US" sz="1600" dirty="0">
              <a:solidFill>
                <a:schemeClr val="accent1"/>
              </a:solidFill>
            </a:endParaRPr>
          </a:p>
          <a:p>
            <a:pPr marL="288925" lvl="1"/>
            <a:endParaRPr lang="en-US" sz="1600" dirty="0" smtClean="0">
              <a:solidFill>
                <a:schemeClr val="accent1"/>
              </a:solidFill>
            </a:endParaRPr>
          </a:p>
          <a:p>
            <a:pPr marL="288925" lvl="1"/>
            <a:endParaRPr lang="en-US" sz="1600" dirty="0">
              <a:solidFill>
                <a:schemeClr val="accent1"/>
              </a:solidFill>
            </a:endParaRPr>
          </a:p>
          <a:p>
            <a:pPr marL="288925" lvl="1"/>
            <a:r>
              <a:rPr lang="en-US" sz="1600" dirty="0" smtClean="0">
                <a:solidFill>
                  <a:schemeClr val="accent1"/>
                </a:solidFill>
              </a:rPr>
              <a:t>*Ask yourself: Does the feedback mechanism make sense? Does it detract from the action or task?</a:t>
            </a:r>
          </a:p>
          <a:p>
            <a:pPr marL="288925" lvl="1"/>
            <a:endParaRPr lang="en-US" sz="1600" dirty="0" smtClean="0">
              <a:solidFill>
                <a:schemeClr val="accent1"/>
              </a:solidFill>
            </a:endParaRPr>
          </a:p>
        </p:txBody>
      </p:sp>
      <p:sp>
        <p:nvSpPr>
          <p:cNvPr id="7" name="Title 1"/>
          <p:cNvSpPr>
            <a:spLocks noGrp="1"/>
          </p:cNvSpPr>
          <p:nvPr>
            <p:ph type="title"/>
          </p:nvPr>
        </p:nvSpPr>
        <p:spPr>
          <a:xfrm>
            <a:off x="609600" y="409575"/>
            <a:ext cx="10972800" cy="319364"/>
          </a:xfrm>
        </p:spPr>
        <p:txBody>
          <a:bodyPr/>
          <a:lstStyle/>
          <a:p>
            <a:pPr lvl="0"/>
            <a:r>
              <a:rPr lang="en-US" dirty="0"/>
              <a:t>User Experience Design</a:t>
            </a:r>
          </a:p>
        </p:txBody>
      </p:sp>
      <p:cxnSp>
        <p:nvCxnSpPr>
          <p:cNvPr id="8" name="Straight Connector 7"/>
          <p:cNvCxnSpPr/>
          <p:nvPr/>
        </p:nvCxnSpPr>
        <p:spPr>
          <a:xfrm flipV="1">
            <a:off x="-8238" y="720701"/>
            <a:ext cx="566928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24090" y="2541243"/>
            <a:ext cx="11620983" cy="2577407"/>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574675" lvl="1" indent="-285750">
              <a:buFont typeface="Arial" panose="020B0604020202020204" pitchFamily="34" charset="0"/>
              <a:buChar char="•"/>
            </a:pPr>
            <a:endParaRPr lang="en-US" sz="1600" dirty="0" smtClean="0">
              <a:solidFill>
                <a:schemeClr val="accent1"/>
              </a:solidFill>
            </a:endParaRPr>
          </a:p>
          <a:p>
            <a:pPr marL="746125" lvl="2"/>
            <a:endParaRPr lang="en-US" sz="1600" b="1" dirty="0" smtClean="0">
              <a:solidFill>
                <a:schemeClr val="accent6">
                  <a:lumMod val="75000"/>
                </a:schemeClr>
              </a:solidFill>
            </a:endParaRPr>
          </a:p>
          <a:p>
            <a:pPr marL="746125" lvl="2"/>
            <a:endParaRPr lang="en-US" sz="1600" b="1" dirty="0">
              <a:solidFill>
                <a:schemeClr val="accent6">
                  <a:lumMod val="75000"/>
                </a:schemeClr>
              </a:solidFill>
            </a:endParaRPr>
          </a:p>
          <a:p>
            <a:pPr marL="288925" lvl="1" algn="ctr"/>
            <a:r>
              <a:rPr lang="en-US" sz="2400" dirty="0" smtClean="0">
                <a:solidFill>
                  <a:schemeClr val="accent6">
                    <a:lumMod val="75000"/>
                  </a:schemeClr>
                </a:solidFill>
                <a:hlinkClick r:id="rId3" action="ppaction://hlinksldjump"/>
              </a:rPr>
              <a:t>Feedback mechanism One</a:t>
            </a:r>
            <a:endParaRPr lang="en-US" sz="2400" dirty="0" smtClean="0">
              <a:solidFill>
                <a:schemeClr val="accent6">
                  <a:lumMod val="75000"/>
                </a:schemeClr>
              </a:solidFill>
            </a:endParaRPr>
          </a:p>
          <a:p>
            <a:pPr marL="288925" lvl="1"/>
            <a:endParaRPr lang="en-US" sz="2400" b="1" dirty="0">
              <a:solidFill>
                <a:schemeClr val="accent1"/>
              </a:solidFill>
            </a:endParaRPr>
          </a:p>
          <a:p>
            <a:pPr marL="288925" lvl="1" algn="ctr"/>
            <a:r>
              <a:rPr lang="en-US" sz="2400" dirty="0" smtClean="0">
                <a:solidFill>
                  <a:schemeClr val="accent6">
                    <a:lumMod val="75000"/>
                  </a:schemeClr>
                </a:solidFill>
                <a:hlinkClick r:id="rId4"/>
              </a:rPr>
              <a:t>Feedback Mechanism Two</a:t>
            </a:r>
            <a:endParaRPr lang="en-US" sz="2400" dirty="0">
              <a:solidFill>
                <a:schemeClr val="accent6">
                  <a:lumMod val="75000"/>
                </a:schemeClr>
              </a:solidFill>
            </a:endParaRPr>
          </a:p>
          <a:p>
            <a:pPr algn="ctr" eaLnBrk="0" fontAlgn="base" hangingPunct="0">
              <a:spcBef>
                <a:spcPct val="0"/>
              </a:spcBef>
              <a:spcAft>
                <a:spcPct val="0"/>
              </a:spcAft>
            </a:pPr>
            <a:endParaRPr lang="en-US" sz="2000" b="1" dirty="0" smtClean="0">
              <a:solidFill>
                <a:schemeClr val="tx1"/>
              </a:solidFill>
              <a:latin typeface="Neo Sans Intel" pitchFamily="34" charset="0"/>
              <a:cs typeface="Arial" pitchFamily="34" charset="0"/>
            </a:endParaRPr>
          </a:p>
        </p:txBody>
      </p:sp>
      <p:sp>
        <p:nvSpPr>
          <p:cNvPr id="11" name="Rectangle 10"/>
          <p:cNvSpPr/>
          <p:nvPr/>
        </p:nvSpPr>
        <p:spPr>
          <a:xfrm>
            <a:off x="324091" y="2563192"/>
            <a:ext cx="11620982" cy="400110"/>
          </a:xfrm>
          <a:prstGeom prst="rect">
            <a:avLst/>
          </a:prstGeom>
        </p:spPr>
        <p:txBody>
          <a:bodyPr wrap="square">
            <a:spAutoFit/>
          </a:bodyPr>
          <a:lstStyle/>
          <a:p>
            <a:pPr marL="288925" lvl="1" algn="ctr"/>
            <a:r>
              <a:rPr lang="en-US" sz="2000" b="1" u="sng" dirty="0" smtClean="0">
                <a:solidFill>
                  <a:schemeClr val="accent1"/>
                </a:solidFill>
              </a:rPr>
              <a:t>Case Study: Crafting a good user experience</a:t>
            </a:r>
            <a:endParaRPr lang="en-US" sz="2000" b="1" u="sng" dirty="0">
              <a:solidFill>
                <a:schemeClr val="accent1"/>
              </a:solidFill>
            </a:endParaRPr>
          </a:p>
        </p:txBody>
      </p:sp>
    </p:spTree>
    <p:extLst>
      <p:ext uri="{BB962C8B-B14F-4D97-AF65-F5344CB8AC3E}">
        <p14:creationId xmlns:p14="http://schemas.microsoft.com/office/powerpoint/2010/main" val="1937112318"/>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09575"/>
            <a:ext cx="10972800" cy="319364"/>
          </a:xfrm>
        </p:spPr>
        <p:txBody>
          <a:bodyPr/>
          <a:lstStyle/>
          <a:p>
            <a:pPr lvl="0"/>
            <a:r>
              <a:rPr lang="en-US" dirty="0"/>
              <a:t>User Experience Design</a:t>
            </a:r>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4</a:t>
            </a:fld>
            <a:endParaRPr lang="en-US">
              <a:solidFill>
                <a:srgbClr val="FFFFFF"/>
              </a:solidFill>
            </a:endParaRPr>
          </a:p>
        </p:txBody>
      </p:sp>
      <p:cxnSp>
        <p:nvCxnSpPr>
          <p:cNvPr id="6" name="Straight Connector 5"/>
          <p:cNvCxnSpPr/>
          <p:nvPr/>
        </p:nvCxnSpPr>
        <p:spPr>
          <a:xfrm flipV="1">
            <a:off x="-8238" y="720701"/>
            <a:ext cx="566928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24090" y="775504"/>
            <a:ext cx="11258309" cy="5401479"/>
          </a:xfrm>
          <a:prstGeom prst="rect">
            <a:avLst/>
          </a:prstGeom>
          <a:noFill/>
        </p:spPr>
        <p:txBody>
          <a:bodyPr wrap="square" rtlCol="0">
            <a:spAutoFit/>
          </a:bodyPr>
          <a:lstStyle/>
          <a:p>
            <a:pPr algn="ctr"/>
            <a:endParaRPr lang="en-US" sz="900" b="1" u="sng" dirty="0" smtClean="0">
              <a:solidFill>
                <a:schemeClr val="accent6">
                  <a:lumMod val="75000"/>
                </a:schemeClr>
              </a:solidFill>
            </a:endParaRPr>
          </a:p>
          <a:p>
            <a:r>
              <a:rPr lang="en-US" sz="1600" b="1" dirty="0" smtClean="0">
                <a:solidFill>
                  <a:schemeClr val="accent6">
                    <a:lumMod val="75000"/>
                  </a:schemeClr>
                </a:solidFill>
              </a:rPr>
              <a:t>Forgiveness</a:t>
            </a:r>
          </a:p>
          <a:p>
            <a:pPr marL="288925" lvl="1"/>
            <a:r>
              <a:rPr lang="en-US" sz="1600" dirty="0" smtClean="0">
                <a:solidFill>
                  <a:schemeClr val="accent1"/>
                </a:solidFill>
              </a:rPr>
              <a:t>Understanding the limitations of tracking, we can better design with forgiveness in mind to create better experiences. </a:t>
            </a:r>
          </a:p>
          <a:p>
            <a:pPr marL="288925" lvl="1"/>
            <a:endParaRPr lang="en-US" sz="1600" dirty="0" smtClean="0">
              <a:solidFill>
                <a:schemeClr val="accent1"/>
              </a:solidFill>
            </a:endParaRPr>
          </a:p>
          <a:p>
            <a:pPr marL="288925" lvl="1"/>
            <a:endParaRPr lang="en-US" sz="1600" dirty="0">
              <a:solidFill>
                <a:schemeClr val="accent1"/>
              </a:solidFill>
            </a:endParaRPr>
          </a:p>
          <a:p>
            <a:pPr marL="288925" lvl="1"/>
            <a:endParaRPr lang="en-US" sz="1600" dirty="0" smtClean="0">
              <a:solidFill>
                <a:schemeClr val="accent1"/>
              </a:solidFill>
            </a:endParaRPr>
          </a:p>
          <a:p>
            <a:pPr marL="288925" lvl="1"/>
            <a:endParaRPr lang="en-US" sz="1600" dirty="0">
              <a:solidFill>
                <a:schemeClr val="accent1"/>
              </a:solidFill>
            </a:endParaRPr>
          </a:p>
          <a:p>
            <a:pPr marL="288925" lvl="1"/>
            <a:endParaRPr lang="en-US" sz="1600" dirty="0" smtClean="0">
              <a:solidFill>
                <a:schemeClr val="accent1"/>
              </a:solidFill>
            </a:endParaRPr>
          </a:p>
          <a:p>
            <a:pPr marL="288925" lvl="1"/>
            <a:endParaRPr lang="en-US" sz="1600" dirty="0">
              <a:solidFill>
                <a:schemeClr val="accent1"/>
              </a:solidFill>
            </a:endParaRPr>
          </a:p>
          <a:p>
            <a:pPr marL="288925" lvl="1"/>
            <a:endParaRPr lang="en-US" sz="1600" dirty="0" smtClean="0">
              <a:solidFill>
                <a:schemeClr val="accent1"/>
              </a:solidFill>
            </a:endParaRPr>
          </a:p>
          <a:p>
            <a:pPr marL="288925" lvl="1"/>
            <a:endParaRPr lang="en-US" sz="1600" dirty="0">
              <a:solidFill>
                <a:schemeClr val="accent1"/>
              </a:solidFill>
            </a:endParaRPr>
          </a:p>
          <a:p>
            <a:pPr marL="288925" lvl="1"/>
            <a:endParaRPr lang="en-US" sz="1600" dirty="0" smtClean="0">
              <a:solidFill>
                <a:schemeClr val="accent1"/>
              </a:solidFill>
            </a:endParaRPr>
          </a:p>
          <a:p>
            <a:pPr marL="288925" lvl="1"/>
            <a:endParaRPr lang="en-US" sz="1600" dirty="0">
              <a:solidFill>
                <a:schemeClr val="accent1"/>
              </a:solidFill>
            </a:endParaRPr>
          </a:p>
          <a:p>
            <a:pPr marL="288925" lvl="1"/>
            <a:endParaRPr lang="en-US" sz="1600" dirty="0" smtClean="0">
              <a:solidFill>
                <a:schemeClr val="accent1"/>
              </a:solidFill>
            </a:endParaRPr>
          </a:p>
          <a:p>
            <a:pPr marL="288925" lvl="1"/>
            <a:endParaRPr lang="en-US" sz="1600" dirty="0">
              <a:solidFill>
                <a:schemeClr val="accent1"/>
              </a:solidFill>
            </a:endParaRPr>
          </a:p>
          <a:p>
            <a:pPr marL="288925" lvl="1"/>
            <a:endParaRPr lang="en-US" sz="1600" dirty="0" smtClean="0">
              <a:solidFill>
                <a:schemeClr val="accent1"/>
              </a:solidFill>
            </a:endParaRPr>
          </a:p>
          <a:p>
            <a:pPr marL="288925" lvl="1"/>
            <a:endParaRPr lang="en-US" sz="1600" dirty="0">
              <a:solidFill>
                <a:schemeClr val="accent1"/>
              </a:solidFill>
            </a:endParaRPr>
          </a:p>
          <a:p>
            <a:pPr marL="288925" lvl="1"/>
            <a:endParaRPr lang="en-US" sz="1600" dirty="0" smtClean="0">
              <a:solidFill>
                <a:schemeClr val="accent1"/>
              </a:solidFill>
            </a:endParaRPr>
          </a:p>
          <a:p>
            <a:pPr marL="288925" lvl="1" algn="ctr"/>
            <a:r>
              <a:rPr lang="en-US" sz="1600" dirty="0" smtClean="0">
                <a:solidFill>
                  <a:schemeClr val="accent1"/>
                </a:solidFill>
                <a:hlinkClick r:id="rId3" action="ppaction://hlinksldjump"/>
              </a:rPr>
              <a:t>Video Link</a:t>
            </a:r>
            <a:endParaRPr lang="en-US" sz="1600" dirty="0">
              <a:solidFill>
                <a:schemeClr val="accent1"/>
              </a:solidFill>
            </a:endParaRPr>
          </a:p>
          <a:p>
            <a:pPr marL="288925" lvl="1"/>
            <a:endParaRPr lang="en-US" sz="1600" dirty="0" smtClean="0">
              <a:solidFill>
                <a:schemeClr val="accent1"/>
              </a:solidFill>
            </a:endParaRPr>
          </a:p>
          <a:p>
            <a:pPr marL="288925" lvl="1"/>
            <a:r>
              <a:rPr lang="en-US" sz="1600" dirty="0" smtClean="0">
                <a:solidFill>
                  <a:schemeClr val="accent1"/>
                </a:solidFill>
              </a:rPr>
              <a:t>*</a:t>
            </a:r>
            <a:r>
              <a:rPr lang="en-US" sz="1600" dirty="0">
                <a:solidFill>
                  <a:schemeClr val="accent1"/>
                </a:solidFill>
              </a:rPr>
              <a:t>Ask yourself: </a:t>
            </a:r>
            <a:r>
              <a:rPr lang="en-US" sz="1600" dirty="0" smtClean="0">
                <a:solidFill>
                  <a:schemeClr val="accent1"/>
                </a:solidFill>
              </a:rPr>
              <a:t>Can the end-user easily make mistaken? How easily can one recover from a mistake?</a:t>
            </a:r>
          </a:p>
        </p:txBody>
      </p:sp>
      <p:sp>
        <p:nvSpPr>
          <p:cNvPr id="54" name="Rectangle 53"/>
          <p:cNvSpPr/>
          <p:nvPr/>
        </p:nvSpPr>
        <p:spPr>
          <a:xfrm>
            <a:off x="324090" y="2188557"/>
            <a:ext cx="11620983" cy="2797081"/>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574675" lvl="1" indent="-285750">
              <a:buFont typeface="Arial" panose="020B0604020202020204" pitchFamily="34" charset="0"/>
              <a:buChar char="•"/>
            </a:pPr>
            <a:endParaRPr lang="en-US" sz="1600" dirty="0" smtClean="0">
              <a:solidFill>
                <a:schemeClr val="accent1"/>
              </a:solidFill>
            </a:endParaRPr>
          </a:p>
          <a:p>
            <a:pPr marL="574675" lvl="1" indent="-285750">
              <a:buFont typeface="Arial" panose="020B0604020202020204" pitchFamily="34" charset="0"/>
              <a:buChar char="•"/>
            </a:pPr>
            <a:endParaRPr lang="en-US" sz="1600" dirty="0">
              <a:solidFill>
                <a:schemeClr val="accent1"/>
              </a:solidFill>
            </a:endParaRPr>
          </a:p>
          <a:p>
            <a:pPr marL="288925" lvl="1"/>
            <a:endParaRPr lang="en-US" sz="1600" dirty="0" smtClean="0">
              <a:solidFill>
                <a:schemeClr val="accent1"/>
              </a:solidFill>
            </a:endParaRPr>
          </a:p>
          <a:p>
            <a:pPr marL="288925" lvl="1"/>
            <a:endParaRPr lang="en-US" sz="1600" dirty="0" smtClean="0">
              <a:solidFill>
                <a:schemeClr val="accent1"/>
              </a:solidFill>
            </a:endParaRPr>
          </a:p>
          <a:p>
            <a:pPr marL="574675" lvl="1" indent="-285750">
              <a:buFont typeface="Arial" panose="020B0604020202020204" pitchFamily="34" charset="0"/>
              <a:buChar char="•"/>
            </a:pPr>
            <a:r>
              <a:rPr lang="en-US" sz="1600" dirty="0" smtClean="0">
                <a:solidFill>
                  <a:schemeClr val="accent1"/>
                </a:solidFill>
              </a:rPr>
              <a:t>Does </a:t>
            </a:r>
            <a:r>
              <a:rPr lang="en-US" sz="1600" dirty="0">
                <a:solidFill>
                  <a:schemeClr val="accent1"/>
                </a:solidFill>
              </a:rPr>
              <a:t>the design require finer granular or course movements for interaction?</a:t>
            </a:r>
          </a:p>
          <a:p>
            <a:pPr marL="574675" lvl="1" indent="-285750">
              <a:buFont typeface="Arial" panose="020B0604020202020204" pitchFamily="34" charset="0"/>
              <a:buChar char="•"/>
            </a:pPr>
            <a:endParaRPr lang="en-US" sz="1600" dirty="0" smtClean="0">
              <a:solidFill>
                <a:schemeClr val="accent1"/>
              </a:solidFill>
            </a:endParaRPr>
          </a:p>
          <a:p>
            <a:pPr marL="574675" lvl="1" indent="-285750">
              <a:buFont typeface="Arial" panose="020B0604020202020204" pitchFamily="34" charset="0"/>
              <a:buChar char="•"/>
            </a:pPr>
            <a:r>
              <a:rPr lang="en-US" sz="1600" dirty="0" smtClean="0">
                <a:solidFill>
                  <a:schemeClr val="accent1"/>
                </a:solidFill>
              </a:rPr>
              <a:t>Could </a:t>
            </a:r>
            <a:r>
              <a:rPr lang="en-US" sz="1600" dirty="0">
                <a:solidFill>
                  <a:schemeClr val="accent1"/>
                </a:solidFill>
              </a:rPr>
              <a:t>it be done better with another form of input?</a:t>
            </a:r>
          </a:p>
          <a:p>
            <a:pPr marL="574675" lvl="1" indent="-285750">
              <a:buFont typeface="Arial" panose="020B0604020202020204" pitchFamily="34" charset="0"/>
              <a:buChar char="•"/>
            </a:pPr>
            <a:endParaRPr lang="en-US" sz="1600" dirty="0" smtClean="0">
              <a:solidFill>
                <a:schemeClr val="accent1"/>
              </a:solidFill>
            </a:endParaRPr>
          </a:p>
          <a:p>
            <a:pPr marL="574675" lvl="1" indent="-285750">
              <a:buFont typeface="Arial" panose="020B0604020202020204" pitchFamily="34" charset="0"/>
              <a:buChar char="•"/>
            </a:pPr>
            <a:r>
              <a:rPr lang="en-US" sz="1600" dirty="0" smtClean="0">
                <a:solidFill>
                  <a:schemeClr val="accent1"/>
                </a:solidFill>
              </a:rPr>
              <a:t>Does </a:t>
            </a:r>
            <a:r>
              <a:rPr lang="en-US" sz="1600" dirty="0">
                <a:solidFill>
                  <a:schemeClr val="accent1"/>
                </a:solidFill>
              </a:rPr>
              <a:t>the gesture correlate to another action? </a:t>
            </a:r>
          </a:p>
          <a:p>
            <a:pPr marL="566738" lvl="1"/>
            <a:endParaRPr lang="en-US" sz="1600" dirty="0" smtClean="0">
              <a:solidFill>
                <a:schemeClr val="accent6">
                  <a:lumMod val="75000"/>
                </a:schemeClr>
              </a:solidFill>
            </a:endParaRPr>
          </a:p>
          <a:p>
            <a:pPr marL="574675" lvl="1" indent="-285750">
              <a:buFont typeface="Arial" panose="020B0604020202020204" pitchFamily="34" charset="0"/>
              <a:buChar char="•"/>
            </a:pPr>
            <a:r>
              <a:rPr lang="en-US" sz="1600" dirty="0" smtClean="0">
                <a:solidFill>
                  <a:schemeClr val="accent1"/>
                </a:solidFill>
              </a:rPr>
              <a:t>How easily can the user make a mistake? </a:t>
            </a:r>
            <a:endParaRPr lang="en-US" sz="1600" dirty="0">
              <a:solidFill>
                <a:schemeClr val="accent1"/>
              </a:solidFill>
            </a:endParaRPr>
          </a:p>
          <a:p>
            <a:pPr marL="566738" lvl="1"/>
            <a:endParaRPr lang="en-US" sz="1600" dirty="0" smtClean="0">
              <a:solidFill>
                <a:schemeClr val="accent6">
                  <a:lumMod val="75000"/>
                </a:schemeClr>
              </a:solidFill>
            </a:endParaRPr>
          </a:p>
          <a:p>
            <a:pPr lvl="1"/>
            <a:endParaRPr lang="en-US" sz="1600" dirty="0">
              <a:solidFill>
                <a:schemeClr val="accent6">
                  <a:lumMod val="75000"/>
                </a:schemeClr>
              </a:solidFill>
            </a:endParaRPr>
          </a:p>
        </p:txBody>
      </p:sp>
      <p:sp>
        <p:nvSpPr>
          <p:cNvPr id="55" name="Rectangle 54"/>
          <p:cNvSpPr/>
          <p:nvPr/>
        </p:nvSpPr>
        <p:spPr>
          <a:xfrm>
            <a:off x="324091" y="2258006"/>
            <a:ext cx="11620982" cy="400110"/>
          </a:xfrm>
          <a:prstGeom prst="rect">
            <a:avLst/>
          </a:prstGeom>
        </p:spPr>
        <p:txBody>
          <a:bodyPr wrap="square">
            <a:spAutoFit/>
          </a:bodyPr>
          <a:lstStyle/>
          <a:p>
            <a:pPr marL="288925" lvl="1" algn="ctr"/>
            <a:r>
              <a:rPr lang="en-US" sz="2000" b="1" u="sng" dirty="0">
                <a:solidFill>
                  <a:schemeClr val="accent1"/>
                </a:solidFill>
              </a:rPr>
              <a:t>A few things to consider in your gesture integration</a:t>
            </a:r>
          </a:p>
        </p:txBody>
      </p:sp>
    </p:spTree>
    <p:extLst>
      <p:ext uri="{BB962C8B-B14F-4D97-AF65-F5344CB8AC3E}">
        <p14:creationId xmlns:p14="http://schemas.microsoft.com/office/powerpoint/2010/main" val="1135306149"/>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2680297" y="775504"/>
            <a:ext cx="6686668" cy="4116839"/>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5</a:t>
            </a:fld>
            <a:endParaRPr lang="en-US">
              <a:solidFill>
                <a:srgbClr val="FFFFFF"/>
              </a:solidFill>
            </a:endParaRPr>
          </a:p>
        </p:txBody>
      </p:sp>
      <p:sp>
        <p:nvSpPr>
          <p:cNvPr id="18" name="TextBox 17"/>
          <p:cNvSpPr txBox="1"/>
          <p:nvPr/>
        </p:nvSpPr>
        <p:spPr>
          <a:xfrm>
            <a:off x="324090" y="775504"/>
            <a:ext cx="11258309" cy="477054"/>
          </a:xfrm>
          <a:prstGeom prst="rect">
            <a:avLst/>
          </a:prstGeom>
          <a:noFill/>
        </p:spPr>
        <p:txBody>
          <a:bodyPr wrap="square" rtlCol="0">
            <a:spAutoFit/>
          </a:bodyPr>
          <a:lstStyle/>
          <a:p>
            <a:pPr algn="ctr"/>
            <a:endParaRPr lang="en-US" sz="900" b="1" u="sng" dirty="0" smtClean="0">
              <a:solidFill>
                <a:schemeClr val="accent6">
                  <a:lumMod val="75000"/>
                </a:schemeClr>
              </a:solidFill>
            </a:endParaRPr>
          </a:p>
          <a:p>
            <a:r>
              <a:rPr lang="en-US" sz="1600" b="1" dirty="0" smtClean="0">
                <a:solidFill>
                  <a:schemeClr val="accent6">
                    <a:lumMod val="75000"/>
                  </a:schemeClr>
                </a:solidFill>
              </a:rPr>
              <a:t>Consistency and User Expectation</a:t>
            </a:r>
            <a:endParaRPr lang="en-US" sz="1600" b="1" dirty="0" smtClean="0">
              <a:solidFill>
                <a:schemeClr val="accent3"/>
              </a:solidFill>
            </a:endParaRPr>
          </a:p>
        </p:txBody>
      </p:sp>
      <p:sp>
        <p:nvSpPr>
          <p:cNvPr id="9" name="Rectangle 8"/>
          <p:cNvSpPr/>
          <p:nvPr/>
        </p:nvSpPr>
        <p:spPr>
          <a:xfrm>
            <a:off x="324090" y="4793673"/>
            <a:ext cx="11620983" cy="1225159"/>
          </a:xfrm>
          <a:prstGeom prst="rect">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288925" lvl="1" algn="ctr"/>
            <a:endParaRPr lang="en-US" sz="2400" dirty="0" smtClean="0">
              <a:solidFill>
                <a:schemeClr val="bg1"/>
              </a:solidFill>
            </a:endParaRPr>
          </a:p>
          <a:p>
            <a:pPr marL="288925" lvl="1" algn="ctr"/>
            <a:endParaRPr lang="en-US" sz="2400" dirty="0">
              <a:solidFill>
                <a:schemeClr val="bg1"/>
              </a:solidFill>
            </a:endParaRPr>
          </a:p>
          <a:p>
            <a:pPr marL="288925" lvl="1" algn="ctr"/>
            <a:r>
              <a:rPr lang="en-US" sz="3200" b="1" u="sng" dirty="0" smtClean="0">
                <a:solidFill>
                  <a:srgbClr val="FFFFFF"/>
                </a:solidFill>
              </a:rPr>
              <a:t>Why </a:t>
            </a:r>
            <a:r>
              <a:rPr lang="en-US" sz="3200" b="1" u="sng" dirty="0">
                <a:solidFill>
                  <a:srgbClr val="FFFFFF"/>
                </a:solidFill>
              </a:rPr>
              <a:t>not come up with a radical new design</a:t>
            </a:r>
            <a:r>
              <a:rPr lang="en-US" sz="3200" b="1" u="sng" dirty="0" smtClean="0">
                <a:solidFill>
                  <a:srgbClr val="FFFFFF"/>
                </a:solidFill>
              </a:rPr>
              <a:t>?</a:t>
            </a:r>
          </a:p>
          <a:p>
            <a:pPr algn="ctr" eaLnBrk="0" fontAlgn="base" hangingPunct="0">
              <a:spcBef>
                <a:spcPct val="0"/>
              </a:spcBef>
              <a:spcAft>
                <a:spcPct val="0"/>
              </a:spcAft>
            </a:pPr>
            <a:endParaRPr lang="en-US" sz="3200" b="1" dirty="0">
              <a:solidFill>
                <a:schemeClr val="bg1"/>
              </a:solidFill>
              <a:latin typeface="Neo Sans Intel" pitchFamily="34" charset="0"/>
              <a:cs typeface="Arial" pitchFamily="34" charset="0"/>
            </a:endParaRPr>
          </a:p>
          <a:p>
            <a:pPr algn="ctr" eaLnBrk="0" fontAlgn="base" hangingPunct="0">
              <a:spcBef>
                <a:spcPct val="0"/>
              </a:spcBef>
              <a:spcAft>
                <a:spcPct val="0"/>
              </a:spcAft>
            </a:pPr>
            <a:endParaRPr lang="en-US" sz="3200" b="1" dirty="0" smtClean="0">
              <a:solidFill>
                <a:schemeClr val="bg1"/>
              </a:solidFill>
              <a:latin typeface="Neo Sans Intel" pitchFamily="34" charset="0"/>
              <a:cs typeface="Arial" pitchFamily="34" charset="0"/>
            </a:endParaRPr>
          </a:p>
        </p:txBody>
      </p:sp>
      <p:sp>
        <p:nvSpPr>
          <p:cNvPr id="14" name="Title 1"/>
          <p:cNvSpPr>
            <a:spLocks noGrp="1"/>
          </p:cNvSpPr>
          <p:nvPr>
            <p:ph type="title"/>
          </p:nvPr>
        </p:nvSpPr>
        <p:spPr>
          <a:xfrm>
            <a:off x="609600" y="409575"/>
            <a:ext cx="10972800" cy="319364"/>
          </a:xfrm>
        </p:spPr>
        <p:txBody>
          <a:bodyPr/>
          <a:lstStyle/>
          <a:p>
            <a:pPr lvl="0"/>
            <a:r>
              <a:rPr lang="en-US" dirty="0"/>
              <a:t>User Experience Design</a:t>
            </a:r>
          </a:p>
        </p:txBody>
      </p:sp>
      <p:cxnSp>
        <p:nvCxnSpPr>
          <p:cNvPr id="15" name="Straight Connector 14"/>
          <p:cNvCxnSpPr/>
          <p:nvPr/>
        </p:nvCxnSpPr>
        <p:spPr>
          <a:xfrm flipV="1">
            <a:off x="-8238" y="720701"/>
            <a:ext cx="566928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62324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6</a:t>
            </a:fld>
            <a:endParaRPr lang="en-US">
              <a:solidFill>
                <a:srgbClr val="FFFFFF"/>
              </a:solidFill>
            </a:endParaRPr>
          </a:p>
        </p:txBody>
      </p:sp>
      <p:sp>
        <p:nvSpPr>
          <p:cNvPr id="18" name="TextBox 17"/>
          <p:cNvSpPr txBox="1"/>
          <p:nvPr/>
        </p:nvSpPr>
        <p:spPr>
          <a:xfrm>
            <a:off x="324090" y="775504"/>
            <a:ext cx="11258309" cy="1215717"/>
          </a:xfrm>
          <a:prstGeom prst="rect">
            <a:avLst/>
          </a:prstGeom>
          <a:noFill/>
        </p:spPr>
        <p:txBody>
          <a:bodyPr wrap="square" rtlCol="0">
            <a:spAutoFit/>
          </a:bodyPr>
          <a:lstStyle/>
          <a:p>
            <a:pPr algn="ctr"/>
            <a:endParaRPr lang="en-US" sz="900" b="1" u="sng" dirty="0" smtClean="0">
              <a:solidFill>
                <a:schemeClr val="accent6">
                  <a:lumMod val="75000"/>
                </a:schemeClr>
              </a:solidFill>
            </a:endParaRPr>
          </a:p>
          <a:p>
            <a:r>
              <a:rPr lang="en-US" sz="1600" b="1" dirty="0" smtClean="0">
                <a:solidFill>
                  <a:schemeClr val="accent6">
                    <a:lumMod val="75000"/>
                  </a:schemeClr>
                </a:solidFill>
              </a:rPr>
              <a:t>Reliability</a:t>
            </a:r>
          </a:p>
          <a:p>
            <a:pPr marL="288925" lvl="1"/>
            <a:r>
              <a:rPr lang="en-US" sz="1600" dirty="0" smtClean="0">
                <a:solidFill>
                  <a:schemeClr val="accent1"/>
                </a:solidFill>
              </a:rPr>
              <a:t>To provide a reliable experience we must implement and integrate gestures that compensate for failure.</a:t>
            </a:r>
          </a:p>
          <a:p>
            <a:pPr marL="288925" lvl="1"/>
            <a:endParaRPr lang="en-US" sz="1600" dirty="0">
              <a:solidFill>
                <a:schemeClr val="accent1"/>
              </a:solidFill>
            </a:endParaRPr>
          </a:p>
          <a:p>
            <a:pPr marL="288925" lvl="1"/>
            <a:r>
              <a:rPr lang="en-US" sz="1600" dirty="0">
                <a:solidFill>
                  <a:schemeClr val="accent1"/>
                </a:solidFill>
              </a:rPr>
              <a:t>*Ask yourself: </a:t>
            </a:r>
            <a:r>
              <a:rPr lang="en-US" sz="1600" dirty="0" smtClean="0">
                <a:solidFill>
                  <a:schemeClr val="accent1"/>
                </a:solidFill>
              </a:rPr>
              <a:t>Is my design bulletproof? </a:t>
            </a: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5823" y="2242760"/>
            <a:ext cx="2338074" cy="2338074"/>
          </a:xfrm>
          <a:prstGeom prst="rect">
            <a:avLst/>
          </a:prstGeom>
        </p:spPr>
      </p:pic>
      <p:cxnSp>
        <p:nvCxnSpPr>
          <p:cNvPr id="17" name="Straight Arrow Connector 16"/>
          <p:cNvCxnSpPr>
            <a:stCxn id="20" idx="1"/>
          </p:cNvCxnSpPr>
          <p:nvPr/>
        </p:nvCxnSpPr>
        <p:spPr>
          <a:xfrm flipH="1">
            <a:off x="1835268" y="3119470"/>
            <a:ext cx="7002683" cy="195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quot;No&quot; Symbol 18"/>
          <p:cNvSpPr/>
          <p:nvPr/>
        </p:nvSpPr>
        <p:spPr>
          <a:xfrm>
            <a:off x="7224727" y="2827855"/>
            <a:ext cx="612510" cy="583942"/>
          </a:xfrm>
          <a:prstGeom prst="noSmoking">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2000" b="1" smtClean="0">
              <a:solidFill>
                <a:schemeClr val="tx1"/>
              </a:solidFill>
              <a:latin typeface="Neo Sans Intel" pitchFamily="34" charset="0"/>
              <a:cs typeface="Arial" pitchFamily="34" charset="0"/>
            </a:endParaRPr>
          </a:p>
        </p:txBody>
      </p:sp>
      <p:sp>
        <p:nvSpPr>
          <p:cNvPr id="20" name="Left Arrow Callout 19"/>
          <p:cNvSpPr/>
          <p:nvPr/>
        </p:nvSpPr>
        <p:spPr>
          <a:xfrm>
            <a:off x="8837951" y="2758406"/>
            <a:ext cx="2905247" cy="722128"/>
          </a:xfrm>
          <a:prstGeom prst="leftArrowCallout">
            <a:avLst>
              <a:gd name="adj1" fmla="val 25000"/>
              <a:gd name="adj2" fmla="val 25000"/>
              <a:gd name="adj3" fmla="val 25000"/>
              <a:gd name="adj4" fmla="val 92272"/>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000" b="1" dirty="0" smtClean="0">
                <a:solidFill>
                  <a:schemeClr val="bg1"/>
                </a:solidFill>
                <a:latin typeface="Neo Sans Intel" pitchFamily="34" charset="0"/>
                <a:cs typeface="Arial" pitchFamily="34" charset="0"/>
              </a:rPr>
              <a:t>Drag over 30 Frames</a:t>
            </a:r>
          </a:p>
        </p:txBody>
      </p:sp>
      <p:sp>
        <p:nvSpPr>
          <p:cNvPr id="25" name="Rectangle 24"/>
          <p:cNvSpPr/>
          <p:nvPr/>
        </p:nvSpPr>
        <p:spPr>
          <a:xfrm>
            <a:off x="1778411" y="4944480"/>
            <a:ext cx="3321935" cy="1144415"/>
          </a:xfrm>
          <a:prstGeom prst="rect">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smtClean="0">
                <a:solidFill>
                  <a:schemeClr val="bg1"/>
                </a:solidFill>
                <a:latin typeface="Neo Sans Intel" pitchFamily="34" charset="0"/>
                <a:cs typeface="Arial" pitchFamily="34" charset="0"/>
              </a:rPr>
              <a:t>Consecutive checks to </a:t>
            </a:r>
          </a:p>
          <a:p>
            <a:pPr algn="ctr" eaLnBrk="0" fontAlgn="base" hangingPunct="0">
              <a:spcBef>
                <a:spcPct val="0"/>
              </a:spcBef>
              <a:spcAft>
                <a:spcPct val="0"/>
              </a:spcAft>
            </a:pPr>
            <a:r>
              <a:rPr lang="en-US" sz="2000" b="1" dirty="0" smtClean="0">
                <a:solidFill>
                  <a:schemeClr val="bg1"/>
                </a:solidFill>
                <a:latin typeface="Neo Sans Intel" pitchFamily="34" charset="0"/>
                <a:cs typeface="Arial" pitchFamily="34" charset="0"/>
              </a:rPr>
              <a:t>determine if pinch has </a:t>
            </a:r>
          </a:p>
          <a:p>
            <a:pPr algn="ctr" eaLnBrk="0" fontAlgn="base" hangingPunct="0">
              <a:spcBef>
                <a:spcPct val="0"/>
              </a:spcBef>
              <a:spcAft>
                <a:spcPct val="0"/>
              </a:spcAft>
            </a:pPr>
            <a:r>
              <a:rPr lang="en-US" sz="2000" b="1" dirty="0" smtClean="0">
                <a:solidFill>
                  <a:schemeClr val="bg1"/>
                </a:solidFill>
                <a:latin typeface="Neo Sans Intel" pitchFamily="34" charset="0"/>
                <a:cs typeface="Arial" pitchFamily="34" charset="0"/>
              </a:rPr>
              <a:t>in fact been lost</a:t>
            </a:r>
          </a:p>
        </p:txBody>
      </p:sp>
      <p:sp>
        <p:nvSpPr>
          <p:cNvPr id="22" name="U-Turn Arrow 21"/>
          <p:cNvSpPr/>
          <p:nvPr/>
        </p:nvSpPr>
        <p:spPr>
          <a:xfrm>
            <a:off x="4114496" y="2166617"/>
            <a:ext cx="2468294" cy="2775612"/>
          </a:xfrm>
          <a:prstGeom prst="uturnArrow">
            <a:avLst>
              <a:gd name="adj1" fmla="val 8228"/>
              <a:gd name="adj2" fmla="val 13368"/>
              <a:gd name="adj3" fmla="val 18723"/>
              <a:gd name="adj4" fmla="val 20212"/>
              <a:gd name="adj5" fmla="val 32674"/>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2000" b="1" smtClean="0">
              <a:solidFill>
                <a:schemeClr val="tx1"/>
              </a:solidFill>
              <a:latin typeface="Neo Sans Intel" pitchFamily="34" charset="0"/>
              <a:cs typeface="Arial" pitchFamily="34" charset="0"/>
            </a:endParaRPr>
          </a:p>
        </p:txBody>
      </p:sp>
      <p:sp>
        <p:nvSpPr>
          <p:cNvPr id="5" name="Rectangle 4"/>
          <p:cNvSpPr/>
          <p:nvPr/>
        </p:nvSpPr>
        <p:spPr>
          <a:xfrm>
            <a:off x="6982979" y="3263384"/>
            <a:ext cx="184731" cy="369332"/>
          </a:xfrm>
          <a:prstGeom prst="rect">
            <a:avLst/>
          </a:prstGeom>
        </p:spPr>
        <p:txBody>
          <a:bodyPr wrap="none">
            <a:spAutoFit/>
          </a:bodyPr>
          <a:lstStyle/>
          <a:p>
            <a:endParaRPr lang="en-US" b="1" dirty="0">
              <a:solidFill>
                <a:srgbClr val="00B050"/>
              </a:solidFill>
            </a:endParaRPr>
          </a:p>
        </p:txBody>
      </p:sp>
      <p:sp>
        <p:nvSpPr>
          <p:cNvPr id="29" name="Title 1"/>
          <p:cNvSpPr>
            <a:spLocks noGrp="1"/>
          </p:cNvSpPr>
          <p:nvPr>
            <p:ph type="title"/>
          </p:nvPr>
        </p:nvSpPr>
        <p:spPr>
          <a:xfrm>
            <a:off x="609600" y="409575"/>
            <a:ext cx="10972800" cy="319364"/>
          </a:xfrm>
        </p:spPr>
        <p:txBody>
          <a:bodyPr/>
          <a:lstStyle/>
          <a:p>
            <a:pPr lvl="0"/>
            <a:r>
              <a:rPr lang="en-US" dirty="0"/>
              <a:t>User Experience Design</a:t>
            </a:r>
          </a:p>
        </p:txBody>
      </p:sp>
      <p:cxnSp>
        <p:nvCxnSpPr>
          <p:cNvPr id="30" name="Straight Connector 29"/>
          <p:cNvCxnSpPr/>
          <p:nvPr/>
        </p:nvCxnSpPr>
        <p:spPr>
          <a:xfrm flipV="1">
            <a:off x="-8238" y="720701"/>
            <a:ext cx="566928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8106887" y="5026284"/>
            <a:ext cx="2970840" cy="887715"/>
          </a:xfrm>
          <a:prstGeom prst="rect">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2000" b="1" dirty="0" smtClean="0">
              <a:solidFill>
                <a:schemeClr val="bg1"/>
              </a:solidFill>
              <a:latin typeface="Neo Sans Intel" pitchFamily="34" charset="0"/>
              <a:cs typeface="Arial" pitchFamily="34" charset="0"/>
            </a:endParaRPr>
          </a:p>
          <a:p>
            <a:pPr algn="ctr" eaLnBrk="0" fontAlgn="base" hangingPunct="0">
              <a:spcBef>
                <a:spcPct val="0"/>
              </a:spcBef>
              <a:spcAft>
                <a:spcPct val="0"/>
              </a:spcAft>
            </a:pPr>
            <a:r>
              <a:rPr lang="en-US" sz="2000" b="1" dirty="0" smtClean="0">
                <a:solidFill>
                  <a:schemeClr val="bg1"/>
                </a:solidFill>
                <a:latin typeface="Neo Sans Intel" pitchFamily="34" charset="0"/>
                <a:cs typeface="Arial" pitchFamily="34" charset="0"/>
              </a:rPr>
              <a:t>Pinch </a:t>
            </a:r>
            <a:r>
              <a:rPr lang="en-US" sz="2000" b="1" dirty="0">
                <a:solidFill>
                  <a:schemeClr val="bg1"/>
                </a:solidFill>
                <a:latin typeface="Neo Sans Intel" pitchFamily="34" charset="0"/>
                <a:cs typeface="Arial" pitchFamily="34" charset="0"/>
              </a:rPr>
              <a:t>lost due to speed</a:t>
            </a:r>
          </a:p>
          <a:p>
            <a:pPr algn="ctr" eaLnBrk="0" fontAlgn="base" hangingPunct="0">
              <a:spcBef>
                <a:spcPct val="0"/>
              </a:spcBef>
              <a:spcAft>
                <a:spcPct val="0"/>
              </a:spcAft>
            </a:pPr>
            <a:endParaRPr lang="en-US" sz="2000" b="1" dirty="0" smtClean="0">
              <a:solidFill>
                <a:schemeClr val="tx1"/>
              </a:solidFill>
              <a:latin typeface="Neo Sans Intel" pitchFamily="34" charset="0"/>
              <a:cs typeface="Arial" pitchFamily="34" charset="0"/>
            </a:endParaRPr>
          </a:p>
        </p:txBody>
      </p:sp>
      <p:sp>
        <p:nvSpPr>
          <p:cNvPr id="31" name="Bent Arrow 30"/>
          <p:cNvSpPr/>
          <p:nvPr/>
        </p:nvSpPr>
        <p:spPr>
          <a:xfrm rot="16200000">
            <a:off x="6588847" y="4047678"/>
            <a:ext cx="2096046" cy="940033"/>
          </a:xfrm>
          <a:prstGeom prst="bentArrow">
            <a:avLst>
              <a:gd name="adj1" fmla="val 26232"/>
              <a:gd name="adj2" fmla="val 36697"/>
              <a:gd name="adj3" fmla="val 50000"/>
              <a:gd name="adj4" fmla="val 43750"/>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2000" b="1" smtClean="0">
              <a:solidFill>
                <a:schemeClr val="tx1"/>
              </a:solidFill>
              <a:latin typeface="Neo Sans Intel" pitchFamily="34" charset="0"/>
              <a:cs typeface="Arial" pitchFamily="34" charset="0"/>
            </a:endParaRPr>
          </a:p>
        </p:txBody>
      </p:sp>
      <p:sp>
        <p:nvSpPr>
          <p:cNvPr id="37" name="U-Turn Arrow 36"/>
          <p:cNvSpPr/>
          <p:nvPr/>
        </p:nvSpPr>
        <p:spPr>
          <a:xfrm>
            <a:off x="3292353" y="2161474"/>
            <a:ext cx="2468294" cy="2775612"/>
          </a:xfrm>
          <a:prstGeom prst="uturnArrow">
            <a:avLst>
              <a:gd name="adj1" fmla="val 8228"/>
              <a:gd name="adj2" fmla="val 13368"/>
              <a:gd name="adj3" fmla="val 18723"/>
              <a:gd name="adj4" fmla="val 20212"/>
              <a:gd name="adj5" fmla="val 32674"/>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2000" b="1" smtClean="0">
              <a:solidFill>
                <a:schemeClr val="tx1"/>
              </a:solidFill>
              <a:latin typeface="Neo Sans Intel" pitchFamily="34" charset="0"/>
              <a:cs typeface="Arial" pitchFamily="34" charset="0"/>
            </a:endParaRPr>
          </a:p>
        </p:txBody>
      </p:sp>
      <p:sp>
        <p:nvSpPr>
          <p:cNvPr id="38" name="U-Turn Arrow 37"/>
          <p:cNvSpPr/>
          <p:nvPr/>
        </p:nvSpPr>
        <p:spPr>
          <a:xfrm>
            <a:off x="2496683" y="2160260"/>
            <a:ext cx="2468294" cy="2775612"/>
          </a:xfrm>
          <a:prstGeom prst="uturnArrow">
            <a:avLst>
              <a:gd name="adj1" fmla="val 8228"/>
              <a:gd name="adj2" fmla="val 13368"/>
              <a:gd name="adj3" fmla="val 18723"/>
              <a:gd name="adj4" fmla="val 20212"/>
              <a:gd name="adj5" fmla="val 32674"/>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2000" b="1" smtClean="0">
              <a:solidFill>
                <a:schemeClr val="tx1"/>
              </a:solidFill>
              <a:latin typeface="Neo Sans Intel" pitchFamily="34" charset="0"/>
              <a:cs typeface="Arial" pitchFamily="34" charset="0"/>
            </a:endParaRPr>
          </a:p>
        </p:txBody>
      </p:sp>
      <p:sp>
        <p:nvSpPr>
          <p:cNvPr id="41" name="Rectangle 40"/>
          <p:cNvSpPr/>
          <p:nvPr/>
        </p:nvSpPr>
        <p:spPr>
          <a:xfrm>
            <a:off x="324090" y="1990845"/>
            <a:ext cx="11620983" cy="4219949"/>
          </a:xfrm>
          <a:prstGeom prst="rect">
            <a:avLst/>
          </a:prstGeom>
          <a:noFill/>
          <a:ln>
            <a:headEnd type="none" w="sm" len="sm"/>
            <a:tailEnd type="none" w="sm" len="sm"/>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lvl="1"/>
            <a:endParaRPr lang="en-US" sz="1600" dirty="0">
              <a:solidFill>
                <a:schemeClr val="accent6">
                  <a:lumMod val="75000"/>
                </a:schemeClr>
              </a:solidFill>
            </a:endParaRPr>
          </a:p>
        </p:txBody>
      </p:sp>
    </p:spTree>
    <p:extLst>
      <p:ext uri="{BB962C8B-B14F-4D97-AF65-F5344CB8AC3E}">
        <p14:creationId xmlns:p14="http://schemas.microsoft.com/office/powerpoint/2010/main" val="3312702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5" grpId="0" animBg="1"/>
      <p:bldP spid="22" grpId="0" animBg="1"/>
      <p:bldP spid="32" grpId="0" animBg="1"/>
      <p:bldP spid="31" grpId="0" animBg="1"/>
      <p:bldP spid="37" grpId="0" animBg="1"/>
      <p:bldP spid="3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7</a:t>
            </a:fld>
            <a:endParaRPr lang="en-US">
              <a:solidFill>
                <a:srgbClr val="FFFFFF"/>
              </a:solidFill>
            </a:endParaRPr>
          </a:p>
        </p:txBody>
      </p:sp>
      <p:sp>
        <p:nvSpPr>
          <p:cNvPr id="18" name="TextBox 17"/>
          <p:cNvSpPr txBox="1"/>
          <p:nvPr/>
        </p:nvSpPr>
        <p:spPr>
          <a:xfrm>
            <a:off x="324090" y="775504"/>
            <a:ext cx="11258309" cy="4170372"/>
          </a:xfrm>
          <a:prstGeom prst="rect">
            <a:avLst/>
          </a:prstGeom>
          <a:noFill/>
        </p:spPr>
        <p:txBody>
          <a:bodyPr wrap="square" rtlCol="0">
            <a:spAutoFit/>
          </a:bodyPr>
          <a:lstStyle/>
          <a:p>
            <a:pPr algn="ctr"/>
            <a:endParaRPr lang="en-US" sz="900" b="1" u="sng" dirty="0" smtClean="0">
              <a:solidFill>
                <a:schemeClr val="accent6">
                  <a:lumMod val="75000"/>
                </a:schemeClr>
              </a:solidFill>
            </a:endParaRPr>
          </a:p>
          <a:p>
            <a:pPr marL="285750" indent="-285750">
              <a:buFont typeface="Arial" panose="020B0604020202020204" pitchFamily="34" charset="0"/>
              <a:buChar char="•"/>
            </a:pPr>
            <a:r>
              <a:rPr lang="en-US" sz="1600" b="1" dirty="0" smtClean="0">
                <a:solidFill>
                  <a:schemeClr val="accent6">
                    <a:lumMod val="75000"/>
                  </a:schemeClr>
                </a:solidFill>
              </a:rPr>
              <a:t>Usability</a:t>
            </a:r>
          </a:p>
          <a:p>
            <a:pPr marL="742950" lvl="1" indent="-285750">
              <a:buFont typeface="Arial" panose="020B0604020202020204" pitchFamily="34" charset="0"/>
              <a:buChar char="•"/>
            </a:pPr>
            <a:r>
              <a:rPr lang="en-US" sz="1600" dirty="0" smtClean="0">
                <a:solidFill>
                  <a:schemeClr val="accent1"/>
                </a:solidFill>
              </a:rPr>
              <a:t>How “intuitive” or “natural’ are the gestures to perform? </a:t>
            </a:r>
          </a:p>
          <a:p>
            <a:pPr marL="742950" lvl="1" indent="-285750">
              <a:buFont typeface="Arial" panose="020B0604020202020204" pitchFamily="34" charset="0"/>
              <a:buChar char="•"/>
            </a:pPr>
            <a:r>
              <a:rPr lang="en-US" sz="1600" dirty="0" smtClean="0">
                <a:solidFill>
                  <a:schemeClr val="accent1"/>
                </a:solidFill>
              </a:rPr>
              <a:t>Do they make sense within the current context? </a:t>
            </a:r>
          </a:p>
          <a:p>
            <a:pPr marL="742950" lvl="1" indent="-285750">
              <a:buFont typeface="Arial" panose="020B0604020202020204" pitchFamily="34" charset="0"/>
              <a:buChar char="•"/>
            </a:pPr>
            <a:r>
              <a:rPr lang="en-US" sz="1600" dirty="0" smtClean="0">
                <a:solidFill>
                  <a:schemeClr val="accent1"/>
                </a:solidFill>
              </a:rPr>
              <a:t>There is an application that requires a user to make a peace sign to fire missiles…</a:t>
            </a:r>
          </a:p>
          <a:p>
            <a:pPr marL="742950" lvl="1" indent="-285750">
              <a:buFont typeface="Arial" panose="020B0604020202020204" pitchFamily="34" charset="0"/>
              <a:buChar char="•"/>
            </a:pPr>
            <a:endParaRPr lang="en-US" sz="1600" dirty="0">
              <a:solidFill>
                <a:schemeClr val="accent1"/>
              </a:solidFill>
            </a:endParaRPr>
          </a:p>
          <a:p>
            <a:pPr marL="742950" lvl="1" indent="-285750">
              <a:buFont typeface="Arial" panose="020B0604020202020204" pitchFamily="34" charset="0"/>
              <a:buChar char="•"/>
            </a:pPr>
            <a:r>
              <a:rPr lang="en-US" sz="1600" b="1" dirty="0" smtClean="0">
                <a:solidFill>
                  <a:schemeClr val="accent1"/>
                </a:solidFill>
              </a:rPr>
              <a:t>Example: </a:t>
            </a:r>
            <a:r>
              <a:rPr lang="en-US" sz="1600" dirty="0" smtClean="0">
                <a:solidFill>
                  <a:schemeClr val="accent1"/>
                </a:solidFill>
              </a:rPr>
              <a:t>For Food network we implemented two methods for scrolling “hold and hover” and “Zone triggered variable speed hovering”</a:t>
            </a:r>
          </a:p>
          <a:p>
            <a:pPr marL="1200150" lvl="2" indent="-285750">
              <a:buFont typeface="Arial" panose="020B0604020202020204" pitchFamily="34" charset="0"/>
              <a:buChar char="•"/>
            </a:pPr>
            <a:r>
              <a:rPr lang="en-US" sz="1600" dirty="0" smtClean="0">
                <a:solidFill>
                  <a:schemeClr val="accent1"/>
                </a:solidFill>
              </a:rPr>
              <a:t>show a video of the two in actions</a:t>
            </a:r>
          </a:p>
          <a:p>
            <a:pPr marL="1200150" lvl="2" indent="-285750">
              <a:buFont typeface="Arial" panose="020B0604020202020204" pitchFamily="34" charset="0"/>
              <a:buChar char="•"/>
            </a:pPr>
            <a:endParaRPr lang="en-US" sz="1600" dirty="0" smtClean="0">
              <a:solidFill>
                <a:schemeClr val="accent1"/>
              </a:solidFill>
            </a:endParaRPr>
          </a:p>
          <a:p>
            <a:pPr marL="1200150" lvl="2" indent="-285750">
              <a:buFont typeface="Arial" panose="020B0604020202020204" pitchFamily="34" charset="0"/>
              <a:buChar char="•"/>
            </a:pPr>
            <a:r>
              <a:rPr lang="en-US" sz="1600" dirty="0" smtClean="0">
                <a:solidFill>
                  <a:schemeClr val="accent1"/>
                </a:solidFill>
              </a:rPr>
              <a:t>What makes hold and hover less “natural” and the weaker of the two options?</a:t>
            </a:r>
          </a:p>
          <a:p>
            <a:pPr marL="1657350" lvl="3" indent="-285750">
              <a:buFont typeface="Arial" panose="020B0604020202020204" pitchFamily="34" charset="0"/>
              <a:buChar char="•"/>
            </a:pPr>
            <a:r>
              <a:rPr lang="en-US" sz="1600" dirty="0" smtClean="0">
                <a:solidFill>
                  <a:schemeClr val="accent1"/>
                </a:solidFill>
              </a:rPr>
              <a:t>Holding and hovering with a delay means there is a delayed response to the actions. </a:t>
            </a:r>
          </a:p>
          <a:p>
            <a:pPr marL="1657350" lvl="3" indent="-285750">
              <a:buFont typeface="Arial" panose="020B0604020202020204" pitchFamily="34" charset="0"/>
              <a:buChar char="•"/>
            </a:pPr>
            <a:r>
              <a:rPr lang="en-US" sz="1600" dirty="0" smtClean="0">
                <a:solidFill>
                  <a:schemeClr val="accent1"/>
                </a:solidFill>
              </a:rPr>
              <a:t>Hold a static pose is far less comfortable than completing a simple movement and gaining the response. There is the added benefit to the zone </a:t>
            </a:r>
            <a:r>
              <a:rPr lang="en-US" sz="1600" dirty="0">
                <a:solidFill>
                  <a:schemeClr val="accent1"/>
                </a:solidFill>
              </a:rPr>
              <a:t>triggered variable speed hovering </a:t>
            </a:r>
            <a:r>
              <a:rPr lang="en-US" sz="1600" dirty="0" smtClean="0">
                <a:solidFill>
                  <a:schemeClr val="accent1"/>
                </a:solidFill>
              </a:rPr>
              <a:t>engaging the user further in the interaction by providing “</a:t>
            </a:r>
            <a:r>
              <a:rPr lang="en-US" sz="1600" dirty="0">
                <a:solidFill>
                  <a:schemeClr val="accent1"/>
                </a:solidFill>
              </a:rPr>
              <a:t>more control</a:t>
            </a:r>
            <a:r>
              <a:rPr lang="en-US" sz="1600" dirty="0" smtClean="0">
                <a:solidFill>
                  <a:schemeClr val="accent1"/>
                </a:solidFill>
              </a:rPr>
              <a:t>”.</a:t>
            </a:r>
          </a:p>
          <a:p>
            <a:pPr marL="1657350" lvl="3" indent="-285750">
              <a:buFont typeface="Arial" panose="020B0604020202020204" pitchFamily="34" charset="0"/>
              <a:buChar char="•"/>
            </a:pPr>
            <a:endParaRPr lang="en-US" sz="1600" dirty="0" smtClean="0">
              <a:solidFill>
                <a:schemeClr val="accent1"/>
              </a:solidFill>
            </a:endParaRPr>
          </a:p>
          <a:p>
            <a:pPr lvl="1"/>
            <a:endParaRPr lang="en-US" sz="1600" dirty="0">
              <a:solidFill>
                <a:schemeClr val="accent1"/>
              </a:solidFill>
            </a:endParaRPr>
          </a:p>
        </p:txBody>
      </p:sp>
      <p:sp>
        <p:nvSpPr>
          <p:cNvPr id="7" name="Title 1"/>
          <p:cNvSpPr>
            <a:spLocks noGrp="1"/>
          </p:cNvSpPr>
          <p:nvPr>
            <p:ph type="title"/>
          </p:nvPr>
        </p:nvSpPr>
        <p:spPr>
          <a:xfrm>
            <a:off x="609600" y="409575"/>
            <a:ext cx="10972800" cy="319364"/>
          </a:xfrm>
        </p:spPr>
        <p:txBody>
          <a:bodyPr/>
          <a:lstStyle/>
          <a:p>
            <a:pPr lvl="0"/>
            <a:r>
              <a:rPr lang="en-US" dirty="0"/>
              <a:t>User Experience Design</a:t>
            </a:r>
          </a:p>
        </p:txBody>
      </p:sp>
      <p:cxnSp>
        <p:nvCxnSpPr>
          <p:cNvPr id="8" name="Straight Connector 7"/>
          <p:cNvCxnSpPr/>
          <p:nvPr/>
        </p:nvCxnSpPr>
        <p:spPr>
          <a:xfrm flipV="1">
            <a:off x="-8238" y="720701"/>
            <a:ext cx="566928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5616924"/>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2264" y="2501888"/>
            <a:ext cx="6471323" cy="830997"/>
          </a:xfrm>
        </p:spPr>
        <p:txBody>
          <a:bodyPr/>
          <a:lstStyle/>
          <a:p>
            <a:pPr algn="ctr"/>
            <a:r>
              <a:rPr lang="en-US" sz="5400" dirty="0" smtClean="0"/>
              <a:t>Case Study Videos</a:t>
            </a:r>
            <a:endParaRPr lang="en-US" sz="5400" dirty="0"/>
          </a:p>
        </p:txBody>
      </p:sp>
    </p:spTree>
    <p:extLst>
      <p:ext uri="{BB962C8B-B14F-4D97-AF65-F5344CB8AC3E}">
        <p14:creationId xmlns:p14="http://schemas.microsoft.com/office/powerpoint/2010/main" val="708947016"/>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09575"/>
            <a:ext cx="10972800" cy="319364"/>
          </a:xfrm>
        </p:spPr>
        <p:txBody>
          <a:bodyPr/>
          <a:lstStyle/>
          <a:p>
            <a:pPr lvl="0"/>
            <a:r>
              <a:rPr lang="en-US" dirty="0"/>
              <a:t>User Experience Design</a:t>
            </a:r>
          </a:p>
        </p:txBody>
      </p:sp>
      <p:sp>
        <p:nvSpPr>
          <p:cNvPr id="4" name="Slide Number Placeholder 3"/>
          <p:cNvSpPr>
            <a:spLocks noGrp="1"/>
          </p:cNvSpPr>
          <p:nvPr>
            <p:ph type="sldNum" sz="quarter" idx="10"/>
          </p:nvPr>
        </p:nvSpPr>
        <p:spPr/>
        <p:txBody>
          <a:bodyPr/>
          <a:lstStyle/>
          <a:p>
            <a:pPr fontAlgn="base">
              <a:spcAft>
                <a:spcPct val="0"/>
              </a:spcAft>
              <a:defRPr/>
            </a:pPr>
            <a:fld id="{94104E40-7A16-4C78-834F-5BE504F564CC}" type="slidenum">
              <a:rPr lang="en-US" smtClean="0">
                <a:solidFill>
                  <a:srgbClr val="FFFFFF"/>
                </a:solidFill>
              </a:rPr>
              <a:pPr fontAlgn="base">
                <a:spcAft>
                  <a:spcPct val="0"/>
                </a:spcAft>
                <a:defRPr/>
              </a:pPr>
              <a:t>9</a:t>
            </a:fld>
            <a:endParaRPr lang="en-US">
              <a:solidFill>
                <a:srgbClr val="FFFFFF"/>
              </a:solidFill>
            </a:endParaRPr>
          </a:p>
        </p:txBody>
      </p:sp>
      <p:cxnSp>
        <p:nvCxnSpPr>
          <p:cNvPr id="6" name="Straight Connector 5"/>
          <p:cNvCxnSpPr/>
          <p:nvPr/>
        </p:nvCxnSpPr>
        <p:spPr>
          <a:xfrm flipV="1">
            <a:off x="-8238" y="720701"/>
            <a:ext cx="5669280" cy="8238"/>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55" name="Rectangle 54"/>
          <p:cNvSpPr/>
          <p:nvPr/>
        </p:nvSpPr>
        <p:spPr>
          <a:xfrm>
            <a:off x="307103" y="822301"/>
            <a:ext cx="11620982" cy="400110"/>
          </a:xfrm>
          <a:prstGeom prst="rect">
            <a:avLst/>
          </a:prstGeom>
        </p:spPr>
        <p:txBody>
          <a:bodyPr wrap="square">
            <a:spAutoFit/>
          </a:bodyPr>
          <a:lstStyle/>
          <a:p>
            <a:pPr marL="288925" lvl="1" algn="ctr"/>
            <a:r>
              <a:rPr lang="en-US" sz="2000" b="1" u="sng" dirty="0" smtClean="0">
                <a:solidFill>
                  <a:schemeClr val="accent1"/>
                </a:solidFill>
              </a:rPr>
              <a:t>Forgiveness</a:t>
            </a:r>
            <a:endParaRPr lang="en-US" sz="2000" b="1" u="sng" dirty="0">
              <a:solidFill>
                <a:schemeClr val="accent1"/>
              </a:solidFill>
            </a:endParaRPr>
          </a:p>
        </p:txBody>
      </p:sp>
      <p:pic>
        <p:nvPicPr>
          <p:cNvPr id="3" name="Food Network Real Sense Demo (Sour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rot="10800000">
            <a:off x="1981201" y="1314003"/>
            <a:ext cx="8229600" cy="4636395"/>
          </a:xfrm>
          <a:prstGeom prst="rect">
            <a:avLst/>
          </a:prstGeom>
          <a:ln>
            <a:noFill/>
          </a:ln>
          <a:effectLst>
            <a:softEdge rad="112500"/>
          </a:effectLst>
        </p:spPr>
      </p:pic>
      <p:sp>
        <p:nvSpPr>
          <p:cNvPr id="9" name="Rectangle 8"/>
          <p:cNvSpPr/>
          <p:nvPr/>
        </p:nvSpPr>
        <p:spPr>
          <a:xfrm>
            <a:off x="10660388" y="5934076"/>
            <a:ext cx="1267697" cy="400110"/>
          </a:xfrm>
          <a:prstGeom prst="rect">
            <a:avLst/>
          </a:prstGeom>
        </p:spPr>
        <p:txBody>
          <a:bodyPr wrap="square">
            <a:spAutoFit/>
          </a:bodyPr>
          <a:lstStyle/>
          <a:p>
            <a:pPr marL="288925" lvl="1"/>
            <a:r>
              <a:rPr lang="en-US" sz="2000" b="1" u="sng" dirty="0" smtClean="0">
                <a:solidFill>
                  <a:schemeClr val="accent1"/>
                </a:solidFill>
                <a:hlinkClick r:id="rId6" action="ppaction://hlinksldjump"/>
              </a:rPr>
              <a:t>Back</a:t>
            </a:r>
            <a:endParaRPr lang="en-US" sz="2000" b="1" u="sng" dirty="0">
              <a:solidFill>
                <a:schemeClr val="accent1"/>
              </a:solidFill>
            </a:endParaRPr>
          </a:p>
        </p:txBody>
      </p:sp>
    </p:spTree>
    <p:extLst>
      <p:ext uri="{BB962C8B-B14F-4D97-AF65-F5344CB8AC3E}">
        <p14:creationId xmlns:p14="http://schemas.microsoft.com/office/powerpoint/2010/main" val="660602952"/>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theme/theme1.xml><?xml version="1.0" encoding="utf-8"?>
<a:theme xmlns:a="http://schemas.openxmlformats.org/drawingml/2006/main" name="intel_PPT_LgtTmplt_Stndrd_v12">
  <a:themeElements>
    <a:clrScheme name="IntelColors">
      <a:dk1>
        <a:srgbClr val="061922"/>
      </a:dk1>
      <a:lt1>
        <a:srgbClr val="FFFFFF"/>
      </a:lt1>
      <a:dk2>
        <a:srgbClr val="939598"/>
      </a:dk2>
      <a:lt2>
        <a:srgbClr val="B4BABD"/>
      </a:lt2>
      <a:accent1>
        <a:srgbClr val="0071C5"/>
      </a:accent1>
      <a:accent2>
        <a:srgbClr val="00AEEF"/>
      </a:accent2>
      <a:accent3>
        <a:srgbClr val="004280"/>
      </a:accent3>
      <a:accent4>
        <a:srgbClr val="FFDA00"/>
      </a:accent4>
      <a:accent5>
        <a:srgbClr val="A6CE39"/>
      </a:accent5>
      <a:accent6>
        <a:srgbClr val="FDB813"/>
      </a:accent6>
      <a:hlink>
        <a:srgbClr val="0071C5"/>
      </a:hlink>
      <a:folHlink>
        <a:srgbClr val="00AEEF"/>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5000">
              <a:schemeClr val="accent2"/>
            </a:gs>
            <a:gs pos="95000">
              <a:schemeClr val="accent1"/>
            </a:gs>
          </a:gsLst>
          <a:lin ang="16200000" scaled="0"/>
          <a:tileRect/>
        </a:gradFill>
        <a:ln w="3175" cap="flat" cmpd="sng" algn="ctr">
          <a:solidFill>
            <a:schemeClr val="tx1"/>
          </a:solidFill>
          <a:prstDash val="solid"/>
          <a:round/>
          <a:headEnd type="none" w="sm" len="sm"/>
          <a:tailEnd type="none" w="sm" len="sm"/>
        </a:ln>
        <a:effectLst/>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2000" b="1" smtClean="0">
            <a:solidFill>
              <a:schemeClr val="tx1"/>
            </a:solidFill>
            <a:latin typeface="Neo Sans Intel" pitchFamily="34" charset="0"/>
            <a:cs typeface="Arial" pitchFamily="34" charset="0"/>
          </a:defRPr>
        </a:defPPr>
      </a:lst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SES2014 CPE template.pptx" id="{4CFFBF22-DD42-472C-AD4A-59A66F86628E}" vid="{DAB68939-83D7-449D-B2A9-5F95831D38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SES2014 CPE template</Template>
  <TotalTime>17003</TotalTime>
  <Words>1904</Words>
  <Application>Microsoft Office PowerPoint</Application>
  <PresentationFormat>Widescreen</PresentationFormat>
  <Paragraphs>197</Paragraphs>
  <Slides>11</Slides>
  <Notes>10</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ＭＳ ゴシック</vt:lpstr>
      <vt:lpstr>MS PGothic</vt:lpstr>
      <vt:lpstr>Arial</vt:lpstr>
      <vt:lpstr>Calibri</vt:lpstr>
      <vt:lpstr>Neo Sans Intel</vt:lpstr>
      <vt:lpstr>Neo Sans Intel Light</vt:lpstr>
      <vt:lpstr>Neo Sans Intel Medium</vt:lpstr>
      <vt:lpstr>Verdana</vt:lpstr>
      <vt:lpstr>intel_PPT_LgtTmplt_Stndrd_v12</vt:lpstr>
      <vt:lpstr>Bryan Mackenzie </vt:lpstr>
      <vt:lpstr>User Experience Design: Agenda</vt:lpstr>
      <vt:lpstr>User Experience Design</vt:lpstr>
      <vt:lpstr>User Experience Design</vt:lpstr>
      <vt:lpstr>User Experience Design</vt:lpstr>
      <vt:lpstr>User Experience Design</vt:lpstr>
      <vt:lpstr>User Experience Design</vt:lpstr>
      <vt:lpstr>Case Study Videos</vt:lpstr>
      <vt:lpstr>User Experience Design</vt:lpstr>
      <vt:lpstr>User Experience Design</vt:lpstr>
      <vt:lpstr>Backup</vt:lpstr>
    </vt:vector>
  </TitlesOfParts>
  <Company>Intel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 Module API  PerC support Ramp Up</dc:title>
  <dc:creator>Eshar, Dagan</dc:creator>
  <cp:lastModifiedBy>Bryan Mackenzie</cp:lastModifiedBy>
  <cp:revision>1174</cp:revision>
  <dcterms:created xsi:type="dcterms:W3CDTF">2014-05-17T19:38:49Z</dcterms:created>
  <dcterms:modified xsi:type="dcterms:W3CDTF">2015-03-27T23:00:17Z</dcterms:modified>
</cp:coreProperties>
</file>